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  <p:sldMasterId id="2147483702" r:id="rId3"/>
    <p:sldMasterId id="2147483712" r:id="rId4"/>
    <p:sldMasterId id="2147483719" r:id="rId5"/>
    <p:sldMasterId id="2147483745" r:id="rId6"/>
  </p:sldMasterIdLst>
  <p:notesMasterIdLst>
    <p:notesMasterId r:id="rId19"/>
  </p:notesMasterIdLst>
  <p:handoutMasterIdLst>
    <p:handoutMasterId r:id="rId20"/>
  </p:handoutMasterIdLst>
  <p:sldIdLst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</p:sldIdLst>
  <p:sldSz cx="12192000" cy="6858000"/>
  <p:notesSz cx="6797675" cy="9926638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07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27" userDrawn="1">
          <p15:clr>
            <a:srgbClr val="A4A3A4"/>
          </p15:clr>
        </p15:guide>
        <p15:guide id="5" orient="horz" pos="2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15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22" autoAdjust="0"/>
  </p:normalViewPr>
  <p:slideViewPr>
    <p:cSldViewPr>
      <p:cViewPr varScale="1">
        <p:scale>
          <a:sx n="81" d="100"/>
          <a:sy n="81" d="100"/>
        </p:scale>
        <p:origin x="1686" y="84"/>
      </p:cViewPr>
      <p:guideLst>
        <p:guide orient="horz" pos="2160"/>
        <p:guide orient="horz" pos="907"/>
        <p:guide orient="horz" pos="3758"/>
        <p:guide orient="horz" pos="4227"/>
        <p:guide orient="horz" pos="289"/>
        <p:guide pos="3840"/>
        <p:guide pos="393"/>
        <p:guide pos="387"/>
        <p:guide pos="7315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2022-04-28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3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2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8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8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3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7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13758-4B63-40D7-B26B-F67CE25F1C5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9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2606-3914-A04B-BB5A-6D1AAF0B3883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924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6406913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440B-9C52-7E4F-AF15-623719D9BAF5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983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6096684" y="1440000"/>
            <a:ext cx="5472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30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6096684" y="1440000"/>
            <a:ext cx="5472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246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440000"/>
            <a:ext cx="7017488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8BA1-9B19-6D46-A0B0-3147D5FE4105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7E633116-2D6A-E942-A925-ACCFF57D7E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677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15BC-C940-0641-BD49-1E0F7F1C661E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11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C12A-3D82-5E4E-862C-CB63A796D0AC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2D43D222-9950-DB48-A57D-049D0617D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64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162000" indent="-162000">
              <a:spcAft>
                <a:spcPts val="360"/>
              </a:spcAft>
              <a:buFont typeface="Arial" pitchFamily="34" charset="0"/>
              <a:buChar char="•"/>
              <a:defRPr/>
            </a:lvl1pPr>
            <a:lvl2pPr marL="333375" indent="-197644">
              <a:tabLst/>
              <a:defRPr/>
            </a:lvl2pPr>
            <a:lvl3pPr marL="541735" indent="-207169">
              <a:defRPr/>
            </a:lvl3pPr>
            <a:lvl4pPr marL="742950" indent="-215504">
              <a:defRPr/>
            </a:lvl4pPr>
            <a:lvl5pPr marL="938213" indent="-269081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2606-3914-A04B-BB5A-6D1AAF0B3883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80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6406913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162000" indent="-162000">
              <a:spcAft>
                <a:spcPts val="360"/>
              </a:spcAft>
              <a:buFont typeface="Arial" pitchFamily="34" charset="0"/>
              <a:buChar char="•"/>
              <a:defRPr sz="1500"/>
            </a:lvl1pPr>
            <a:lvl2pPr marL="332185" indent="-196454">
              <a:defRPr/>
            </a:lvl2pPr>
            <a:lvl3pPr marL="541735" indent="-207169">
              <a:defRPr/>
            </a:lvl3pPr>
            <a:lvl4pPr marL="742950" indent="-202406">
              <a:defRPr/>
            </a:lvl4pPr>
            <a:lvl5pPr marL="938213" indent="-197644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162000" indent="-162000">
              <a:spcAft>
                <a:spcPts val="360"/>
              </a:spcAft>
              <a:buFont typeface="Arial" pitchFamily="34" charset="0"/>
              <a:buChar char="•"/>
              <a:defRPr sz="1500"/>
            </a:lvl1pPr>
            <a:lvl2pPr marL="332185" indent="-196454">
              <a:defRPr/>
            </a:lvl2pPr>
            <a:lvl3pPr marL="541735" indent="-207169">
              <a:defRPr/>
            </a:lvl3pPr>
            <a:lvl4pPr marL="742950" indent="-202406">
              <a:defRPr/>
            </a:lvl4pPr>
            <a:lvl5pPr marL="938213" indent="-197644"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440B-9C52-7E4F-AF15-623719D9BAF5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9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5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6096684" y="1440000"/>
            <a:ext cx="5472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355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buFont typeface="Arial"/>
              <a:buChar char="•"/>
              <a:defRPr sz="15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6096684" y="1440000"/>
            <a:ext cx="5472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AA9-FD8D-564A-9997-71EBD44E5801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353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440000"/>
            <a:ext cx="7017488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35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8BA1-9B19-6D46-A0B0-3147D5FE4105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7E633116-2D6A-E942-A925-ACCFF57D7E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456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15BC-C940-0641-BD49-1E0F7F1C661E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5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C12A-3D82-5E4E-862C-CB63A796D0AC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2D43D222-9950-DB48-A57D-049D0617D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9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525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chemeClr val="tx2"/>
                </a:solidFill>
              </a:rPr>
              <a:t>Klicka på </a:t>
            </a:r>
            <a:r>
              <a:rPr lang="sv-SE" sz="1050" b="1" dirty="0">
                <a:solidFill>
                  <a:schemeClr val="tx2"/>
                </a:solidFill>
              </a:rPr>
              <a:t>STHLM</a:t>
            </a:r>
            <a:r>
              <a:rPr lang="sv-SE" sz="1050" baseline="0" dirty="0">
                <a:solidFill>
                  <a:schemeClr val="tx2"/>
                </a:solidFill>
              </a:rPr>
              <a:t> </a:t>
            </a:r>
            <a:r>
              <a:rPr lang="sv-SE" sz="1050" b="1" baseline="0" dirty="0">
                <a:solidFill>
                  <a:schemeClr val="tx2"/>
                </a:solidFill>
              </a:rPr>
              <a:t>bilder</a:t>
            </a:r>
            <a:r>
              <a:rPr lang="sv-SE" sz="105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9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6792385" y="3443288"/>
            <a:ext cx="22965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sv-SE" sz="1800" smtClean="0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6" name="Bildobjekt 7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34" y="454025"/>
            <a:ext cx="183303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66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34" y="454025"/>
            <a:ext cx="183303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367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5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7" y="461963"/>
            <a:ext cx="184785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47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18" y="457200"/>
            <a:ext cx="183303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669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7" y="461963"/>
            <a:ext cx="184785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327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04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27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2">
    <p:bg>
      <p:bgPr>
        <a:solidFill>
          <a:srgbClr val="00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32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 bakgrundsfärg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01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4">
    <p:bg>
      <p:bgPr>
        <a:solidFill>
          <a:srgbClr val="C4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461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227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6381133" y="1440000"/>
            <a:ext cx="5184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datum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C90092-4481-4CAB-AB05-C3D5BFC5317E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21" name="Platshållare för bildnumm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58027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611717" y="1440000"/>
            <a:ext cx="5184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6096684" y="1440000"/>
            <a:ext cx="5472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50AAB9-D2D1-433B-B1B9-589BFA09C1D7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19" name="Platshållare för bild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sidfo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50758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440000"/>
            <a:ext cx="7017488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F57-3B3D-4224-8984-C361905DB6EC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71672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8DA-1528-4C6E-9FAE-1360D865DB31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53189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a egen bild - lägg i bakgru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9" name="Platshållare för datum 1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A79438-7DC2-4FEA-98BC-1543FEB9D9A7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 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607485" y="1257300"/>
            <a:ext cx="4231216" cy="2876550"/>
          </a:xfrm>
          <a:solidFill>
            <a:srgbClr val="F5F3EE"/>
          </a:solidFill>
        </p:spPr>
        <p:txBody>
          <a:bodyPr lIns="230400" tIns="230400" rIns="230400" bIns="230400"/>
          <a:lstStyle>
            <a:lvl1pPr marL="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02848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89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Klicka på </a:t>
            </a:r>
            <a:r>
              <a:rPr lang="sv-SE" sz="1400" b="1" dirty="0">
                <a:solidFill>
                  <a:schemeClr val="tx2"/>
                </a:solidFill>
              </a:rPr>
              <a:t>STHLM</a:t>
            </a:r>
            <a:r>
              <a:rPr lang="sv-SE" sz="1400" baseline="0" dirty="0">
                <a:solidFill>
                  <a:schemeClr val="tx2"/>
                </a:solidFill>
              </a:rPr>
              <a:t> </a:t>
            </a:r>
            <a:r>
              <a:rPr lang="sv-SE" sz="1400" b="1" baseline="0" dirty="0">
                <a:solidFill>
                  <a:schemeClr val="tx2"/>
                </a:solidFill>
              </a:rPr>
              <a:t>bilder</a:t>
            </a:r>
            <a:r>
              <a:rPr lang="sv-SE" sz="1400" baseline="0" dirty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4917" cy="842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609600" y="1439863"/>
            <a:ext cx="1097491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61063"/>
            <a:ext cx="184785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8403167" y="6045201"/>
            <a:ext cx="32004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49F95D0-1C70-8642-B39B-F88C0BAF7798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403167" y="6230939"/>
            <a:ext cx="3200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6163734" y="5864225"/>
            <a:ext cx="543771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0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442913" indent="-261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22313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99060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4917" cy="842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609600" y="1439863"/>
            <a:ext cx="1097491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961063"/>
            <a:ext cx="184785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8403167" y="6045203"/>
            <a:ext cx="32004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49F95D0-1C70-8642-B39B-F88C0BAF7798}" type="datetime1">
              <a:rPr lang="sv-SE"/>
              <a:pPr>
                <a:defRPr/>
              </a:pPr>
              <a:t>2022-04-28</a:t>
            </a:fld>
            <a:endParaRPr lang="sv-SE" dirty="0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403167" y="6230941"/>
            <a:ext cx="3200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0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6163735" y="5864225"/>
            <a:ext cx="543771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6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50" b="1" kern="1200" spc="45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rtl="0" fontAlgn="base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rtl="0" fontAlgn="base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rtl="0" fontAlgn="base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rtl="0" fontAlgn="base">
        <a:lnSpc>
          <a:spcPts val="2100"/>
        </a:lnSpc>
        <a:spcBef>
          <a:spcPct val="0"/>
        </a:spcBef>
        <a:spcAft>
          <a:spcPct val="0"/>
        </a:spcAft>
        <a:defRPr sz="225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5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332185" indent="-196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541735" indent="-2071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742950" indent="-2024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938213" indent="-1976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609601" y="458788"/>
            <a:ext cx="7319433" cy="969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1027" name="textruta 8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smtClean="0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1028" name="Bildobjekt 9" descr="StockholmsStad_logot#21B0A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7" y="461963"/>
            <a:ext cx="184785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13"/>
          <p:cNvSpPr txBox="1">
            <a:spLocks noChangeArrowheads="1"/>
          </p:cNvSpPr>
          <p:nvPr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dirty="0" smtClean="0">
                <a:solidFill>
                  <a:srgbClr val="FFFFFF"/>
                </a:solidFill>
              </a:rPr>
              <a:t>The </a:t>
            </a:r>
            <a:r>
              <a:rPr lang="sv-SE" sz="1000" b="1" dirty="0" err="1" smtClean="0">
                <a:solidFill>
                  <a:srgbClr val="FFFFFF"/>
                </a:solidFill>
              </a:rPr>
              <a:t>Capital</a:t>
            </a:r>
            <a:r>
              <a:rPr lang="sv-SE" sz="1000" b="1" dirty="0" smtClean="0">
                <a:solidFill>
                  <a:srgbClr val="FFFFFF"/>
                </a:solidFill>
              </a:rPr>
              <a:t> </a:t>
            </a:r>
            <a:r>
              <a:rPr lang="sv-SE" sz="1000" b="1" dirty="0" err="1" smtClean="0">
                <a:solidFill>
                  <a:srgbClr val="FFFFFF"/>
                </a:solidFill>
              </a:rPr>
              <a:t>of</a:t>
            </a:r>
            <a:r>
              <a:rPr lang="sv-SE" sz="1000" b="1" dirty="0" smtClean="0">
                <a:solidFill>
                  <a:srgbClr val="FFFFFF"/>
                </a:solidFill>
              </a:rPr>
              <a:t> Scandinavia</a:t>
            </a:r>
          </a:p>
        </p:txBody>
      </p:sp>
      <p:pic>
        <p:nvPicPr>
          <p:cNvPr id="12291" name="Bildobjekt 16" descr="StockholmsStad_logot#21B0A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18" y="457200"/>
            <a:ext cx="183303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599018" y="465138"/>
            <a:ext cx="7310967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92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5F3E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4917" cy="84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10974917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8739717" y="6088063"/>
            <a:ext cx="28448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8FD87E47-B018-4D9F-BACF-B33E4383886C}" type="datetime1">
              <a:rPr lang="sv-SE" smtClean="0"/>
              <a:pPr/>
              <a:t>2022-04-28</a:t>
            </a:fld>
            <a:endParaRPr lang="sv-SE" dirty="0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739717" y="6238975"/>
            <a:ext cx="28448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Sida </a:t>
            </a:r>
            <a:fld id="{42A5867E-8ECA-40F1-9DD6-AE7AFDFAA8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3"/>
          </p:nvPr>
        </p:nvSpPr>
        <p:spPr>
          <a:xfrm>
            <a:off x="4241800" y="6274287"/>
            <a:ext cx="38608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 </a:t>
            </a:r>
            <a:endParaRPr lang="sv-SE" dirty="0"/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6701" y="5954401"/>
            <a:ext cx="2151892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spc="6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Allmänna valen 11 september 2022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2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Valnämndens arbete me</a:t>
            </a:r>
            <a:r>
              <a:rPr lang="sv-SE" dirty="0"/>
              <a:t>d</a:t>
            </a:r>
            <a:r>
              <a:rPr lang="sv-SE" dirty="0" smtClean="0"/>
              <a:t> tillgänglighet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Ambulerande röstmottagare</a:t>
            </a:r>
          </a:p>
          <a:p>
            <a:r>
              <a:rPr lang="sv-SE" dirty="0" smtClean="0"/>
              <a:t>Budröstning</a:t>
            </a:r>
            <a:endParaRPr lang="sv-SE" dirty="0"/>
          </a:p>
          <a:p>
            <a:r>
              <a:rPr lang="sv-SE" dirty="0" smtClean="0"/>
              <a:t>Checklista </a:t>
            </a:r>
            <a:r>
              <a:rPr lang="sv-SE" dirty="0"/>
              <a:t>från </a:t>
            </a:r>
            <a:r>
              <a:rPr lang="sv-SE" dirty="0" smtClean="0"/>
              <a:t>Myndigheten för Delaktighet för tillgängliga röstmottagningsställen</a:t>
            </a:r>
          </a:p>
          <a:p>
            <a:pPr lvl="1"/>
            <a:r>
              <a:rPr lang="sv-SE" dirty="0" smtClean="0"/>
              <a:t>Boverkets riktlinjer</a:t>
            </a:r>
            <a:endParaRPr lang="sv-SE" dirty="0"/>
          </a:p>
          <a:p>
            <a:pPr lvl="1"/>
            <a:r>
              <a:rPr lang="sv-SE" dirty="0" smtClean="0"/>
              <a:t>Valbås </a:t>
            </a:r>
            <a:r>
              <a:rPr lang="sv-SE" dirty="0"/>
              <a:t>för sittande väljare</a:t>
            </a:r>
          </a:p>
          <a:p>
            <a:pPr lvl="1"/>
            <a:r>
              <a:rPr lang="sv-SE" dirty="0"/>
              <a:t>Skyltning inne och ute </a:t>
            </a:r>
          </a:p>
          <a:p>
            <a:r>
              <a:rPr lang="sv-SE" dirty="0" smtClean="0"/>
              <a:t>Förstoringsglas</a:t>
            </a:r>
          </a:p>
          <a:p>
            <a:r>
              <a:rPr lang="sv-SE" dirty="0"/>
              <a:t>Valnämnden betalar </a:t>
            </a:r>
            <a:r>
              <a:rPr lang="sv-SE" dirty="0" smtClean="0"/>
              <a:t>ledsagning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Röstmottagare </a:t>
            </a:r>
            <a:r>
              <a:rPr lang="sv-SE" dirty="0"/>
              <a:t>som talar andra språk än svenska </a:t>
            </a:r>
          </a:p>
          <a:p>
            <a:r>
              <a:rPr lang="sv-SE" dirty="0"/>
              <a:t>Utbildning om bemötande</a:t>
            </a:r>
          </a:p>
          <a:p>
            <a:r>
              <a:rPr lang="sv-SE" dirty="0"/>
              <a:t>Kontakt med Tolkförmedlingen</a:t>
            </a:r>
          </a:p>
          <a:p>
            <a:r>
              <a:rPr lang="sv-SE" dirty="0"/>
              <a:t>Samarbete med </a:t>
            </a:r>
            <a:r>
              <a:rPr lang="sv-SE" dirty="0" smtClean="0"/>
              <a:t>överförmyndarnämnden</a:t>
            </a:r>
          </a:p>
          <a:p>
            <a:r>
              <a:rPr lang="sv-SE" dirty="0" smtClean="0"/>
              <a:t>Information på val.se</a:t>
            </a:r>
          </a:p>
          <a:p>
            <a:pPr lvl="1"/>
            <a:r>
              <a:rPr lang="sv-SE" dirty="0" smtClean="0"/>
              <a:t>Teckentolkning</a:t>
            </a:r>
          </a:p>
          <a:p>
            <a:pPr lvl="1"/>
            <a:r>
              <a:rPr lang="sv-SE" dirty="0" smtClean="0"/>
              <a:t>Information på andra språk</a:t>
            </a:r>
          </a:p>
          <a:p>
            <a:pPr lvl="1"/>
            <a:r>
              <a:rPr lang="sv-SE" dirty="0" smtClean="0"/>
              <a:t>Syntolkning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1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Valadministrationen befarar långa köer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Stolar för personer som ha svårt att stå</a:t>
            </a:r>
          </a:p>
          <a:p>
            <a:r>
              <a:rPr lang="sv-SE" dirty="0" smtClean="0"/>
              <a:t>Ta med egna valsedlar för att inte behöva köa till valsedelställen</a:t>
            </a:r>
          </a:p>
          <a:p>
            <a:r>
              <a:rPr lang="sv-SE" dirty="0" smtClean="0"/>
              <a:t>Valnämnden kommer genom stadens tavlor på stan uppmana väljare att förtidsrösta tidigt</a:t>
            </a:r>
          </a:p>
          <a:p>
            <a:r>
              <a:rPr lang="sv-SE" dirty="0" smtClean="0"/>
              <a:t>Valmyndigheten kommer ha en likartad information till allmänheten </a:t>
            </a:r>
          </a:p>
          <a:p>
            <a:r>
              <a:rPr lang="sv-SE" dirty="0"/>
              <a:t>Sprid information i era </a:t>
            </a:r>
            <a:r>
              <a:rPr lang="sv-SE" dirty="0" smtClean="0"/>
              <a:t>organisationer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4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att ni lyssnat!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Vi tar tacksamt emot synpunkter på vårt arbete med tillgänglighet valnamnden@stockholm.se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2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342384" cy="3960000"/>
          </a:xfrm>
        </p:spPr>
        <p:txBody>
          <a:bodyPr/>
          <a:lstStyle/>
          <a:p>
            <a:r>
              <a:rPr lang="sv-SE" dirty="0" smtClean="0"/>
              <a:t>Eva Debels,            eva.debels@stockholm.se</a:t>
            </a:r>
          </a:p>
          <a:p>
            <a:r>
              <a:rPr lang="sv-SE" dirty="0" smtClean="0"/>
              <a:t>Emmy Martinsson, emmy.martinsson@stockholm.se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bild 5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6240016" y="457200"/>
            <a:ext cx="5831964" cy="612068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C183D7F6-B498-43B3-948B-1728B52AA6E4}">
                <adec:decorative xmlns:lc="http://schemas.openxmlformats.org/drawingml/2006/lockedCanvas"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315416"/>
            <a:ext cx="5274963" cy="37667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Valadministrationen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1" y="1440001"/>
            <a:ext cx="9714632" cy="4294050"/>
          </a:xfrm>
        </p:spPr>
        <p:txBody>
          <a:bodyPr/>
          <a:lstStyle/>
          <a:p>
            <a:r>
              <a:rPr lang="sv-SE" dirty="0" smtClean="0"/>
              <a:t>Valmyndigheter </a:t>
            </a:r>
          </a:p>
          <a:p>
            <a:pPr lvl="1"/>
            <a:r>
              <a:rPr lang="sv-SE" dirty="0" smtClean="0"/>
              <a:t>Valmyndigheten ansvarar bland annat för information om valet och röstkorten</a:t>
            </a:r>
          </a:p>
          <a:p>
            <a:pPr lvl="1"/>
            <a:r>
              <a:rPr lang="sv-SE" dirty="0" smtClean="0"/>
              <a:t>Länsstyrelsen ansvarar bland annat för den slutliga sammanräkning</a:t>
            </a:r>
          </a:p>
          <a:p>
            <a:pPr lvl="1"/>
            <a:r>
              <a:rPr lang="sv-SE" dirty="0" smtClean="0"/>
              <a:t>Valnämnden </a:t>
            </a:r>
          </a:p>
          <a:p>
            <a:pPr lvl="2"/>
            <a:r>
              <a:rPr lang="sv-SE" dirty="0"/>
              <a:t>I varje kommun ska det finnas en valnämnd, som är lokal valmyndighet med ansvar i kommunen för frågor om val.</a:t>
            </a:r>
          </a:p>
          <a:p>
            <a:pPr lvl="2"/>
            <a:r>
              <a:rPr lang="sv-SE" dirty="0" smtClean="0"/>
              <a:t>Vi svarar för all röstning i kommunen</a:t>
            </a:r>
          </a:p>
          <a:p>
            <a:pPr lvl="3"/>
            <a:r>
              <a:rPr lang="sv-SE" dirty="0" smtClean="0"/>
              <a:t>Lokaler</a:t>
            </a:r>
          </a:p>
          <a:p>
            <a:pPr lvl="3"/>
            <a:r>
              <a:rPr lang="sv-SE" dirty="0" smtClean="0"/>
              <a:t>Röstmottagare och deras utbildning</a:t>
            </a:r>
          </a:p>
          <a:p>
            <a:pPr lvl="3"/>
            <a:r>
              <a:rPr lang="sv-SE" dirty="0" smtClean="0"/>
              <a:t>Material och transporter</a:t>
            </a:r>
          </a:p>
          <a:p>
            <a:pPr lvl="3"/>
            <a:r>
              <a:rPr lang="sv-SE" dirty="0" smtClean="0"/>
              <a:t>Prelimära rösträkningen och onsdagsräkningen</a:t>
            </a:r>
          </a:p>
          <a:p>
            <a:pPr lvl="1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6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1846081"/>
            <a:ext cx="4686300" cy="406717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Valet i Stockholm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1" y="1196753"/>
            <a:ext cx="7358608" cy="4320480"/>
          </a:xfrm>
        </p:spPr>
        <p:txBody>
          <a:bodyPr/>
          <a:lstStyle/>
          <a:p>
            <a:r>
              <a:rPr lang="sv-SE" dirty="0" smtClean="0"/>
              <a:t>6 valkretsar</a:t>
            </a:r>
          </a:p>
          <a:p>
            <a:r>
              <a:rPr lang="sv-SE" dirty="0" smtClean="0"/>
              <a:t>592 valdistrikt</a:t>
            </a:r>
          </a:p>
          <a:p>
            <a:pPr lvl="1"/>
            <a:r>
              <a:rPr lang="sv-SE" dirty="0"/>
              <a:t>Stockholm växer snabbt 130 fler valdistrikt sen valet </a:t>
            </a:r>
            <a:r>
              <a:rPr lang="sv-SE" dirty="0" smtClean="0"/>
              <a:t>2006</a:t>
            </a:r>
            <a:endParaRPr lang="sv-SE" dirty="0"/>
          </a:p>
          <a:p>
            <a:r>
              <a:rPr lang="sv-SE" dirty="0" smtClean="0"/>
              <a:t>Största utmaningen inför höstens val:</a:t>
            </a:r>
          </a:p>
          <a:p>
            <a:pPr lvl="1"/>
            <a:r>
              <a:rPr lang="sv-SE" dirty="0" smtClean="0"/>
              <a:t>Avskärmade valsedelställ och förstärkt valhemlighet som innebär att väljaren ska ta valsedlar var för sig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4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Förtidsröstningen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88800"/>
            <a:ext cx="9710869" cy="4445251"/>
          </a:xfrm>
        </p:spPr>
        <p:txBody>
          <a:bodyPr/>
          <a:lstStyle/>
          <a:p>
            <a:r>
              <a:rPr lang="sv-SE" dirty="0" smtClean="0"/>
              <a:t>Pågår mellan den 24 augusti – 11 september</a:t>
            </a:r>
          </a:p>
          <a:p>
            <a:r>
              <a:rPr lang="sv-SE" dirty="0" smtClean="0"/>
              <a:t>Över 50 % av de som röstar förtidsröstar</a:t>
            </a:r>
          </a:p>
          <a:p>
            <a:r>
              <a:rPr lang="sv-SE" dirty="0" smtClean="0"/>
              <a:t>55 förtidsröstningslokaler vid årets val</a:t>
            </a:r>
            <a:endParaRPr lang="sv-SE" dirty="0"/>
          </a:p>
          <a:p>
            <a:pPr lvl="1"/>
            <a:r>
              <a:rPr lang="sv-SE" dirty="0"/>
              <a:t>Stadens bibliotek</a:t>
            </a:r>
          </a:p>
          <a:p>
            <a:pPr lvl="1"/>
            <a:r>
              <a:rPr lang="sv-SE" dirty="0" smtClean="0"/>
              <a:t>Gallerior, receptioner m.m.</a:t>
            </a:r>
            <a:endParaRPr lang="sv-SE" dirty="0"/>
          </a:p>
          <a:p>
            <a:pPr lvl="1"/>
            <a:r>
              <a:rPr lang="sv-SE" dirty="0"/>
              <a:t>Tillfälliga </a:t>
            </a:r>
            <a:r>
              <a:rPr lang="sv-SE" dirty="0" smtClean="0"/>
              <a:t>lokaler</a:t>
            </a:r>
          </a:p>
          <a:p>
            <a:r>
              <a:rPr lang="sv-SE" dirty="0" smtClean="0"/>
              <a:t>Utskrift av dubblettröstkort i alla förtidsröstningslokaler</a:t>
            </a:r>
          </a:p>
          <a:p>
            <a:r>
              <a:rPr lang="sv-SE" dirty="0" smtClean="0"/>
              <a:t>Målsättningen att det ska vara en hög tillgänglighet, generösa öppettider och god spridning över hela staden</a:t>
            </a:r>
          </a:p>
          <a:p>
            <a:r>
              <a:rPr lang="sv-SE" dirty="0" smtClean="0"/>
              <a:t>Transport, sortering och förvaring av förtidsröster</a:t>
            </a:r>
            <a:endParaRPr lang="sv-SE" dirty="0"/>
          </a:p>
          <a:p>
            <a:r>
              <a:rPr lang="sv-SE" dirty="0" smtClean="0"/>
              <a:t>Förtidsröstning med begränsat tillträde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9" y="170211"/>
            <a:ext cx="2989923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6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Rösta på valdagen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Staden är indelad i 592 valdistrikt</a:t>
            </a:r>
          </a:p>
          <a:p>
            <a:r>
              <a:rPr lang="sv-SE" dirty="0" smtClean="0"/>
              <a:t>Varje valdistrikt motsvarar 1 vallokal	</a:t>
            </a:r>
          </a:p>
          <a:p>
            <a:pPr lvl="1"/>
            <a:r>
              <a:rPr lang="sv-SE" dirty="0" smtClean="0"/>
              <a:t>Dessa är placerade i ca 150 byggnader </a:t>
            </a:r>
          </a:p>
          <a:p>
            <a:pPr lvl="2"/>
            <a:r>
              <a:rPr lang="sv-SE" dirty="0" smtClean="0"/>
              <a:t>Främst i stadens skolor</a:t>
            </a:r>
          </a:p>
          <a:p>
            <a:r>
              <a:rPr lang="sv-SE" dirty="0" smtClean="0"/>
              <a:t>Målsättningen är att en väljare inte ska ha längre än 1 km till sin vallokal i innerstaden och 2 km i ytterstaden</a:t>
            </a:r>
          </a:p>
          <a:p>
            <a:r>
              <a:rPr lang="sv-SE" dirty="0"/>
              <a:t>I alla byggnader finns en information som ska hjälpa väljaren att hitta rätt</a:t>
            </a:r>
          </a:p>
          <a:p>
            <a:r>
              <a:rPr lang="sv-SE" dirty="0" smtClean="0"/>
              <a:t>röstaistockholm.se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5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Röstmottagare och annan personal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/>
          </p:nvPr>
        </p:nvSpPr>
        <p:spPr>
          <a:xfrm>
            <a:off x="609600" y="1288800"/>
            <a:ext cx="5184000" cy="4338000"/>
          </a:xfrm>
        </p:spPr>
        <p:txBody>
          <a:bodyPr/>
          <a:lstStyle/>
          <a:p>
            <a:r>
              <a:rPr lang="sv-SE" dirty="0" smtClean="0"/>
              <a:t>Röstmottagare - valdagen</a:t>
            </a:r>
            <a:endParaRPr lang="sv-SE" dirty="0"/>
          </a:p>
          <a:p>
            <a:pPr lvl="1"/>
            <a:r>
              <a:rPr lang="sv-SE" dirty="0"/>
              <a:t>Ca </a:t>
            </a:r>
            <a:r>
              <a:rPr lang="sv-SE" dirty="0" smtClean="0"/>
              <a:t>4800 röstmottagare </a:t>
            </a:r>
            <a:endParaRPr lang="sv-SE" dirty="0"/>
          </a:p>
          <a:p>
            <a:pPr lvl="1"/>
            <a:r>
              <a:rPr lang="sv-SE" dirty="0" smtClean="0"/>
              <a:t>Ca 500 valsedelshanterare som ska säkra hanteringen av valsedlarna </a:t>
            </a:r>
          </a:p>
          <a:p>
            <a:r>
              <a:rPr lang="sv-SE" dirty="0" smtClean="0"/>
              <a:t>Röstmottagare - förtid</a:t>
            </a:r>
          </a:p>
          <a:p>
            <a:pPr lvl="1"/>
            <a:r>
              <a:rPr lang="sv-SE" dirty="0" smtClean="0"/>
              <a:t>Ca 450 röstmottagare och 18 arbetsledare</a:t>
            </a:r>
          </a:p>
          <a:p>
            <a:r>
              <a:rPr lang="sv-SE" dirty="0" smtClean="0"/>
              <a:t>Obligatorisk </a:t>
            </a:r>
            <a:r>
              <a:rPr lang="sv-SE" dirty="0"/>
              <a:t>utbildning för alla som jobbar i </a:t>
            </a:r>
            <a:r>
              <a:rPr lang="sv-SE" dirty="0" smtClean="0"/>
              <a:t>valet</a:t>
            </a:r>
          </a:p>
          <a:p>
            <a:r>
              <a:rPr lang="sv-SE" dirty="0" smtClean="0"/>
              <a:t>Röstmottagare förordnas och det är myndighetsutövning</a:t>
            </a:r>
          </a:p>
          <a:p>
            <a:pPr lvl="1"/>
            <a:r>
              <a:rPr lang="sv-SE" dirty="0" smtClean="0"/>
              <a:t>Röstmottagare har rätt att hjälpa en väljare och har tystnadsplikt </a:t>
            </a:r>
          </a:p>
          <a:p>
            <a:pPr marL="179388" lvl="1" indent="0">
              <a:buNone/>
            </a:pPr>
            <a:endParaRPr lang="sv-SE" dirty="0"/>
          </a:p>
          <a:p>
            <a:pPr marL="0" indent="-39075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3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Mottagningen och valnämndens preliminära rösträkning</a:t>
            </a:r>
          </a:p>
        </p:txBody>
      </p:sp>
      <p:pic>
        <p:nvPicPr>
          <p:cNvPr id="6" name="Platshållare för bild 5"/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Efter den prelimära rösträkningen i vallokalen på valnatten lämnar valdistrikten in alla röster till </a:t>
            </a:r>
            <a:r>
              <a:rPr lang="sv-SE" dirty="0" smtClean="0"/>
              <a:t>valnämnden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/>
              <a:t>Valnämndens preliminära rösträkning – valnämnden sammanträder</a:t>
            </a:r>
          </a:p>
          <a:p>
            <a:r>
              <a:rPr lang="sv-SE" dirty="0" smtClean="0"/>
              <a:t>Förtidsröster </a:t>
            </a:r>
            <a:r>
              <a:rPr lang="sv-SE" dirty="0"/>
              <a:t>som inte hann till vallokalen, underkända och felsända förtidsröster samt brevröster hanteras.  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Alla </a:t>
            </a:r>
            <a:r>
              <a:rPr lang="sv-SE" dirty="0" smtClean="0"/>
              <a:t>som vill ska </a:t>
            </a:r>
            <a:r>
              <a:rPr lang="sv-SE" dirty="0"/>
              <a:t>kunna rösta</a:t>
            </a:r>
          </a:p>
        </p:txBody>
      </p:sp>
      <p:pic>
        <p:nvPicPr>
          <p:cNvPr id="8" name="Platshållare för bild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1690"/>
          <a:stretch>
            <a:fillRect/>
          </a:stretch>
        </p:blipFill>
        <p:spPr>
          <a:xfrm>
            <a:off x="609600" y="1439863"/>
            <a:ext cx="7680000" cy="4294187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Samråd med Råden för funktionshinderfrågor och stadens funktionshinderombudsman</a:t>
            </a:r>
          </a:p>
          <a:p>
            <a:r>
              <a:rPr lang="sv-SE" dirty="0"/>
              <a:t>Samråd med stadens </a:t>
            </a:r>
            <a:r>
              <a:rPr lang="sv-SE" dirty="0" smtClean="0"/>
              <a:t>äldreombudsman</a:t>
            </a:r>
          </a:p>
          <a:p>
            <a:r>
              <a:rPr lang="sv-SE" dirty="0" smtClean="0"/>
              <a:t>Kommunstyrelsens funktionshindersråd och pensionsråd</a:t>
            </a:r>
          </a:p>
          <a:p>
            <a:r>
              <a:rPr lang="sv-SE" dirty="0" smtClean="0"/>
              <a:t>Eget call-center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44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86B60C4D-016E-42B2-BA1D-722993A713B6}" vid="{6E812C1E-D3EC-4681-8803-CB3B855262B4}"/>
    </a:ext>
  </a:extLst>
</a:theme>
</file>

<file path=ppt/theme/theme2.xml><?xml version="1.0" encoding="utf-8"?>
<a:theme xmlns:a="http://schemas.openxmlformats.org/drawingml/2006/main" name="Innehållssid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Innehållssid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Sthlm_Presentation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Förstasida Bakgrundsfärg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769</TotalTime>
  <Words>484</Words>
  <Application>Microsoft Office PowerPoint</Application>
  <PresentationFormat>Bredbild</PresentationFormat>
  <Paragraphs>99</Paragraphs>
  <Slides>12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Sthlm Presentation bred skärm</vt:lpstr>
      <vt:lpstr>Innehållssidor</vt:lpstr>
      <vt:lpstr>1_Innehållssidor</vt:lpstr>
      <vt:lpstr>Sthlm_Presentation</vt:lpstr>
      <vt:lpstr>Förstasida Bakgrundsfärg</vt:lpstr>
      <vt:lpstr>2_Innehållssidor</vt:lpstr>
      <vt:lpstr>Allmänna valen 11 september 2022</vt:lpstr>
      <vt:lpstr>Presentation</vt:lpstr>
      <vt:lpstr>Valadministrationen</vt:lpstr>
      <vt:lpstr>Valet i Stockholm</vt:lpstr>
      <vt:lpstr>Förtidsröstningen</vt:lpstr>
      <vt:lpstr>Rösta på valdagen</vt:lpstr>
      <vt:lpstr>Röstmottagare och annan personal</vt:lpstr>
      <vt:lpstr>Mottagningen och valnämndens preliminära rösträkning</vt:lpstr>
      <vt:lpstr>Alla som vill ska kunna rösta</vt:lpstr>
      <vt:lpstr>Valnämndens arbete med tillgänglighet</vt:lpstr>
      <vt:lpstr>Valadministrationen befarar långa köer </vt:lpstr>
      <vt:lpstr>Tack för att ni lyssnat!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– radera denna sida när du läst och är klar med din presentation</dc:title>
  <dc:creator>Astrid Thornberg</dc:creator>
  <cp:lastModifiedBy>Astrid Thornberg</cp:lastModifiedBy>
  <cp:revision>77</cp:revision>
  <cp:lastPrinted>2021-11-23T13:04:39Z</cp:lastPrinted>
  <dcterms:created xsi:type="dcterms:W3CDTF">2021-11-02T12:20:21Z</dcterms:created>
  <dcterms:modified xsi:type="dcterms:W3CDTF">2022-04-28T06:08:23Z</dcterms:modified>
</cp:coreProperties>
</file>