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Alfa Slab One" panose="020B0604020202020204" charset="0"/>
      <p:regular r:id="rId9"/>
    </p:embeddedFont>
    <p:embeddedFont>
      <p:font typeface="Proxima Nova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>
      <p:cViewPr varScale="1">
        <p:scale>
          <a:sx n="101" d="100"/>
          <a:sy n="101" d="100"/>
        </p:scale>
        <p:origin x="660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553c29799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0553c29799_0_2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553c29799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553c29799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e3c249023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e3c249023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e3c249023e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e3c249023e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2c7b12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2c7b12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0mE-n37LU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hatgpt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chatgpt.com/g/g-67c9a21806e881919fc3330ea406214d-ai-stod-till-funktionshindersra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n.bergroth@funktionsrattstockholm.s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Våra röster ska höras</a:t>
            </a:r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b="1">
                <a:solidFill>
                  <a:srgbClr val="000000"/>
                </a:solidFill>
              </a:rPr>
              <a:t>en digital tjänst och ett metod- och utbildningsmaterial</a:t>
            </a:r>
            <a:endParaRPr b="1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000000"/>
              </a:solidFill>
            </a:endParaRPr>
          </a:p>
        </p:txBody>
      </p:sp>
      <p:pic>
        <p:nvPicPr>
          <p:cNvPr id="58" name="Google Shape;58;p13" descr="Logga för Funktionsrätt Stockholms stad &#10;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8150" y="4092275"/>
            <a:ext cx="1732226" cy="55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 descr="Med stöd från Allmänna Arvsfonden. &#10;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37000" y="4177734"/>
            <a:ext cx="1732225" cy="4668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Utbildningsmaterialet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7902600" cy="36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000000"/>
              </a:solidFill>
            </a:endParaRPr>
          </a:p>
          <a:p>
            <a:pPr marL="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600" b="1">
                <a:solidFill>
                  <a:srgbClr val="000000"/>
                </a:solidFill>
              </a:rPr>
              <a:t>– Att göra det personliga politiskt</a:t>
            </a:r>
            <a:endParaRPr sz="1600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685800" lvl="0" indent="-3302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sv" sz="1600" b="1">
                <a:solidFill>
                  <a:srgbClr val="000000"/>
                </a:solidFill>
                <a:highlight>
                  <a:srgbClr val="FFFFFF"/>
                </a:highlight>
              </a:rPr>
              <a:t>Funkishistoria</a:t>
            </a:r>
            <a:r>
              <a:rPr lang="sv" sz="1600">
                <a:solidFill>
                  <a:srgbClr val="000000"/>
                </a:solidFill>
                <a:highlight>
                  <a:srgbClr val="FFFFFF"/>
                </a:highlight>
              </a:rPr>
              <a:t> om politisk mobilisering </a:t>
            </a:r>
            <a:endParaRPr sz="16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6858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sv" sz="1600" b="1">
                <a:solidFill>
                  <a:srgbClr val="000000"/>
                </a:solidFill>
                <a:highlight>
                  <a:srgbClr val="FFFFFF"/>
                </a:highlight>
              </a:rPr>
              <a:t>AI i påverkansarbetet</a:t>
            </a:r>
            <a:endParaRPr sz="1600" b="1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685800" lvl="0" indent="-3302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Proxima Nova"/>
              <a:buChar char="●"/>
            </a:pPr>
            <a:r>
              <a:rPr lang="sv" sz="1600" b="1">
                <a:solidFill>
                  <a:srgbClr val="000000"/>
                </a:solidFill>
                <a:highlight>
                  <a:srgbClr val="FFFFFF"/>
                </a:highlight>
              </a:rPr>
              <a:t>Utbildning för ledamöter i Stockholms funktionshindersråd</a:t>
            </a:r>
            <a:endParaRPr sz="16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9144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000000"/>
              </a:solidFill>
            </a:endParaRPr>
          </a:p>
          <a:p>
            <a:pPr marL="914400" lvl="0" indent="45720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600">
                <a:solidFill>
                  <a:srgbClr val="000000"/>
                </a:solidFill>
              </a:rPr>
              <a:t>Finns digitalt på vår hemsida och på youtube. </a:t>
            </a:r>
            <a:endParaRPr sz="1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9450" y="532625"/>
            <a:ext cx="3429776" cy="2256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AI i påverkansarbetet – utbildning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1142675" y="1231025"/>
            <a:ext cx="6807600" cy="2718900"/>
          </a:xfrm>
          <a:prstGeom prst="rect">
            <a:avLst/>
          </a:prstGeom>
          <a:solidFill>
            <a:srgbClr val="D9EAD3"/>
          </a:solidFill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8000" b="1">
                <a:solidFill>
                  <a:srgbClr val="000000"/>
                </a:solidFill>
              </a:rPr>
              <a:t>Hur kan du använda AI-verktyg i påverkansarbetet?</a:t>
            </a:r>
            <a:br>
              <a:rPr lang="sv" sz="8000" b="1">
                <a:solidFill>
                  <a:srgbClr val="000000"/>
                </a:solidFill>
              </a:rPr>
            </a:br>
            <a:br>
              <a:rPr lang="sv" sz="8000" b="1">
                <a:solidFill>
                  <a:srgbClr val="000000"/>
                </a:solidFill>
              </a:rPr>
            </a:br>
            <a:r>
              <a:rPr lang="sv" sz="5600">
                <a:solidFill>
                  <a:srgbClr val="000000"/>
                </a:solidFill>
                <a:highlight>
                  <a:srgbClr val="FDFDFD"/>
                </a:highlight>
              </a:rPr>
              <a:t>Titta på vår inspelade digitala föreläsning, som teckenspråkstolkad och textad:</a:t>
            </a:r>
            <a:br>
              <a:rPr lang="sv" sz="5600">
                <a:solidFill>
                  <a:srgbClr val="000000"/>
                </a:solidFill>
                <a:highlight>
                  <a:srgbClr val="FDFDFD"/>
                </a:highlight>
              </a:rPr>
            </a:br>
            <a:r>
              <a:rPr lang="sv" sz="5768" b="1" u="sng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https://www.youtube.com/watch?v=j0mE-n37LU8</a:t>
            </a:r>
            <a:endParaRPr sz="56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23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roxima Nova"/>
              <a:buChar char="●"/>
            </a:pPr>
            <a:r>
              <a:rPr lang="sv" sz="5600">
                <a:solidFill>
                  <a:srgbClr val="000000"/>
                </a:solidFill>
              </a:rPr>
              <a:t>Hur du skriver bra promptar/instruktioner till AIn</a:t>
            </a:r>
            <a:endParaRPr sz="56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roxima Nova"/>
              <a:buChar char="●"/>
            </a:pPr>
            <a:r>
              <a:rPr lang="sv" sz="5600">
                <a:solidFill>
                  <a:srgbClr val="000000"/>
                </a:solidFill>
              </a:rPr>
              <a:t>Att skriva och förenkla texter</a:t>
            </a:r>
            <a:endParaRPr sz="56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roxima Nova"/>
              <a:buChar char="●"/>
            </a:pPr>
            <a:r>
              <a:rPr lang="sv" sz="5600">
                <a:solidFill>
                  <a:srgbClr val="000000"/>
                </a:solidFill>
              </a:rPr>
              <a:t>Sammanfatta rapporter </a:t>
            </a:r>
            <a:endParaRPr sz="56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roxima Nova"/>
              <a:buChar char="●"/>
            </a:pPr>
            <a:r>
              <a:rPr lang="sv" sz="5600">
                <a:solidFill>
                  <a:srgbClr val="000000"/>
                </a:solidFill>
              </a:rPr>
              <a:t>Göra ansökningar och planer </a:t>
            </a:r>
            <a:endParaRPr sz="56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roxima Nova"/>
              <a:buChar char="●"/>
            </a:pPr>
            <a:r>
              <a:rPr lang="sv" sz="5600">
                <a:solidFill>
                  <a:srgbClr val="000000"/>
                </a:solidFill>
              </a:rPr>
              <a:t>Framställa bilder</a:t>
            </a:r>
            <a:endParaRPr sz="5600"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roxima Nova"/>
              <a:buChar char="●"/>
            </a:pPr>
            <a:r>
              <a:rPr lang="sv" sz="5600">
                <a:solidFill>
                  <a:srgbClr val="000000"/>
                </a:solidFill>
              </a:rPr>
              <a:t>Prata med ChatGPT i mobilen</a:t>
            </a:r>
            <a:endParaRPr sz="5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sv" sz="6368">
                <a:solidFill>
                  <a:srgbClr val="000000"/>
                </a:solidFill>
                <a:highlight>
                  <a:srgbClr val="FDFDFD"/>
                </a:highlight>
              </a:rPr>
            </a:br>
            <a:r>
              <a:rPr lang="sv" sz="8000" b="1">
                <a:solidFill>
                  <a:srgbClr val="000000"/>
                </a:solidFill>
                <a:highlight>
                  <a:srgbClr val="FDFDFD"/>
                </a:highlight>
              </a:rPr>
              <a:t>&gt; AI-verktyg med skärmläsare </a:t>
            </a:r>
            <a:r>
              <a:rPr lang="sv" sz="8000">
                <a:solidFill>
                  <a:srgbClr val="000000"/>
                </a:solidFill>
                <a:highlight>
                  <a:srgbClr val="FDFDFD"/>
                </a:highlight>
              </a:rPr>
              <a:t>– spelas in i maj!</a:t>
            </a:r>
            <a:endParaRPr sz="8000">
              <a:solidFill>
                <a:srgbClr val="000000"/>
              </a:solidFill>
              <a:highlight>
                <a:srgbClr val="FDFDFD"/>
              </a:highlight>
            </a:endParaRPr>
          </a:p>
          <a:p>
            <a:pPr marL="0" lvl="0" indent="0" algn="l" rtl="0">
              <a:spcBef>
                <a:spcPts val="2300"/>
              </a:spcBef>
              <a:spcAft>
                <a:spcPts val="0"/>
              </a:spcAft>
              <a:buNone/>
            </a:pPr>
            <a:r>
              <a:rPr lang="sv" sz="6368">
                <a:solidFill>
                  <a:srgbClr val="272626"/>
                </a:solidFill>
                <a:highlight>
                  <a:srgbClr val="FDFDFD"/>
                </a:highlight>
              </a:rPr>
              <a:t> </a:t>
            </a:r>
            <a:br>
              <a:rPr lang="sv" sz="6368">
                <a:solidFill>
                  <a:srgbClr val="272626"/>
                </a:solidFill>
                <a:highlight>
                  <a:srgbClr val="FDFDFD"/>
                </a:highlight>
              </a:rPr>
            </a:br>
            <a:br>
              <a:rPr lang="sv" sz="6368">
                <a:solidFill>
                  <a:srgbClr val="272626"/>
                </a:solidFill>
                <a:highlight>
                  <a:srgbClr val="FDFDFD"/>
                </a:highlight>
              </a:rPr>
            </a:br>
            <a:br>
              <a:rPr lang="sv" sz="5568">
                <a:solidFill>
                  <a:srgbClr val="272626"/>
                </a:solidFill>
                <a:highlight>
                  <a:srgbClr val="FDFDFD"/>
                </a:highlight>
              </a:rPr>
            </a:br>
            <a:br>
              <a:rPr lang="sv" sz="5568">
                <a:solidFill>
                  <a:srgbClr val="272626"/>
                </a:solidFill>
                <a:highlight>
                  <a:srgbClr val="FDFDFD"/>
                </a:highlight>
              </a:rPr>
            </a:br>
            <a:endParaRPr sz="11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23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Testa ett nytt digitalt stöd!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1213925" y="1196575"/>
            <a:ext cx="6900300" cy="3639600"/>
          </a:xfrm>
          <a:prstGeom prst="rect">
            <a:avLst/>
          </a:prstGeom>
          <a:solidFill>
            <a:srgbClr val="FF5722">
              <a:alpha val="696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400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Våra röster ska höras </a:t>
            </a:r>
            <a:r>
              <a:rPr lang="sv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har tagit fram en specialanpassad AI för att stötta ledamöter funktionshindersråd. </a:t>
            </a: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AIn är programmerad med kunskap från viktiga dokument:</a:t>
            </a:r>
            <a:endParaRPr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v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FN:s konvention om rättigheter för personer med funktionsnedsättning</a:t>
            </a:r>
            <a:endParaRPr sz="1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v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Stockholms stads program för tillgänglighet och delaktighet samt tillämpningsanvisningar</a:t>
            </a:r>
            <a:endParaRPr sz="1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sv" sz="1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Instruktioner och vägledningar för rådens arbete</a:t>
            </a:r>
            <a:endParaRPr sz="14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br>
              <a:rPr lang="sv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v" sz="17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Ställ frågor till vår AI om att arbeta i funktionshindersråden </a:t>
            </a:r>
            <a:br>
              <a:rPr lang="sv" sz="17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v" sz="17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sv" sz="1700" b="1" dirty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– den fungerar som en kunnig hjälpsam assistent! &gt;&gt;&gt;</a:t>
            </a:r>
            <a:endParaRPr sz="1400" dirty="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Testa ett nytt digitalt stöd!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89925" y="1017725"/>
            <a:ext cx="4435200" cy="3818325"/>
          </a:xfrm>
          <a:prstGeom prst="rect">
            <a:avLst/>
          </a:prstGeom>
          <a:solidFill>
            <a:srgbClr val="FF5722">
              <a:alpha val="6960"/>
            </a:srgbClr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Hur gör jag?</a:t>
            </a:r>
            <a:br>
              <a:rPr lang="sv" sz="1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9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sv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 behöver ha ett gratis konto på ChatGPT. </a:t>
            </a:r>
            <a:r>
              <a:rPr lang="sv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Registrera dig här: </a:t>
            </a:r>
            <a:r>
              <a:rPr lang="sv" sz="14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https://chatgpt.com/</a:t>
            </a:r>
            <a:r>
              <a:rPr lang="sv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sv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sv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När du har ett konto och är inloggad, </a:t>
            </a:r>
            <a:br>
              <a:rPr lang="sv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v" sz="1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använd denna länk till det digitala stödet: </a:t>
            </a:r>
            <a:r>
              <a:rPr lang="sv" sz="14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https://chatgpt.com/g/g-67c9a21806e881919fc3330ea406214d-ai-stod-till-funktionshindersrad</a:t>
            </a:r>
            <a:br>
              <a:rPr lang="sv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Hör av dig till Marian om du behöver hjälp!</a:t>
            </a:r>
            <a:endParaRPr sz="17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1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5439746" y="270588"/>
            <a:ext cx="3392753" cy="4757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sv" sz="1700" b="1" dirty="0"/>
              <a:t>Vad kan jag fråga om?</a:t>
            </a:r>
            <a:br>
              <a:rPr lang="sv" sz="1700" b="1" dirty="0"/>
            </a:br>
            <a:r>
              <a:rPr lang="sv" sz="1200" dirty="0"/>
              <a:t>Du kan fråga om lite vad som helst som rör arbetet i funktionshindersråden, testa dig fram! </a:t>
            </a:r>
            <a:br>
              <a:rPr lang="sv" sz="1200" dirty="0"/>
            </a:br>
            <a:br>
              <a:rPr lang="sv" sz="1200" dirty="0"/>
            </a:br>
            <a:r>
              <a:rPr lang="sv" sz="1200" b="1" dirty="0"/>
              <a:t>Här är några exempel: </a:t>
            </a:r>
            <a:endParaRPr sz="1200" b="1" dirty="0"/>
          </a:p>
          <a:p>
            <a:pPr marL="457200" lvl="0" indent="-3048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sv" sz="1200" dirty="0"/>
              <a:t>Vad är mitt uppdrag som rådsledamot och hur kan jag arbeta effektivt? </a:t>
            </a:r>
            <a:br>
              <a:rPr lang="sv" sz="1200" dirty="0"/>
            </a:br>
            <a:endParaRPr sz="1200" dirty="0"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v" sz="1200" dirty="0"/>
              <a:t>Hur kan vi använda FN:s konvention när vi vill påverka Stockholm att göra staden mer tillgänglig?</a:t>
            </a:r>
            <a:br>
              <a:rPr lang="sv" sz="1200" dirty="0"/>
            </a:br>
            <a:endParaRPr sz="1200" dirty="0"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v" sz="1200" dirty="0"/>
              <a:t> Vad är bra argument för varför kommunen ska prioritera tillgängliga fritidsaktiviteter?</a:t>
            </a:r>
            <a:br>
              <a:rPr lang="sv" sz="1200" dirty="0"/>
            </a:br>
            <a:endParaRPr sz="1200" dirty="0"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sv" sz="1200" dirty="0"/>
              <a:t>Jag är uppgiven, inget händer i skolfrågan! Jag behöver hitta nya vägar framåt – hjälp?</a:t>
            </a:r>
            <a:endParaRPr sz="1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Kontakta mig om du har frågor! </a:t>
            </a: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2140050" y="1017725"/>
            <a:ext cx="5959200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768"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2300"/>
              </a:spcBef>
              <a:spcAft>
                <a:spcPts val="0"/>
              </a:spcAft>
              <a:buNone/>
            </a:pPr>
            <a:r>
              <a:rPr lang="sv" sz="7600" b="1">
                <a:solidFill>
                  <a:srgbClr val="000000"/>
                </a:solidFill>
              </a:rPr>
              <a:t>Marian Bergroth, </a:t>
            </a:r>
            <a:br>
              <a:rPr lang="sv" sz="7600" b="1">
                <a:solidFill>
                  <a:srgbClr val="000000"/>
                </a:solidFill>
              </a:rPr>
            </a:br>
            <a:r>
              <a:rPr lang="sv" sz="7600">
                <a:solidFill>
                  <a:srgbClr val="000000"/>
                </a:solidFill>
              </a:rPr>
              <a:t>projektledare för Våra röster ska höras</a:t>
            </a:r>
            <a:endParaRPr sz="7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2300"/>
              </a:spcBef>
              <a:spcAft>
                <a:spcPts val="0"/>
              </a:spcAft>
              <a:buNone/>
            </a:pPr>
            <a:br>
              <a:rPr lang="sv" sz="7600">
                <a:solidFill>
                  <a:srgbClr val="000000"/>
                </a:solidFill>
              </a:rPr>
            </a:br>
            <a:r>
              <a:rPr lang="sv" sz="7600">
                <a:solidFill>
                  <a:srgbClr val="000000"/>
                </a:solidFill>
              </a:rPr>
              <a:t>E-post: </a:t>
            </a:r>
            <a:r>
              <a:rPr lang="sv" sz="7600" b="1" u="sng">
                <a:solidFill>
                  <a:schemeClr val="hlink"/>
                </a:solidFill>
                <a:highlight>
                  <a:srgbClr val="FDFDFD"/>
                </a:highlight>
                <a:hlinkClick r:id="rId3"/>
              </a:rPr>
              <a:t>marian.bergroth@funktionsrattstockholm.se</a:t>
            </a:r>
            <a:endParaRPr sz="7600" b="1">
              <a:solidFill>
                <a:srgbClr val="272626"/>
              </a:solidFill>
              <a:highlight>
                <a:srgbClr val="FDFDFD"/>
              </a:highlight>
            </a:endParaRPr>
          </a:p>
          <a:p>
            <a:pPr marL="0" lvl="0" indent="0" algn="l" rtl="0">
              <a:spcBef>
                <a:spcPts val="2300"/>
              </a:spcBef>
              <a:spcAft>
                <a:spcPts val="2300"/>
              </a:spcAft>
              <a:buNone/>
            </a:pPr>
            <a:r>
              <a:rPr lang="sv" sz="7600">
                <a:solidFill>
                  <a:srgbClr val="272626"/>
                </a:solidFill>
                <a:highlight>
                  <a:srgbClr val="FDFDFD"/>
                </a:highlight>
              </a:rPr>
              <a:t>Telefon och sms: 073-089 94 46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1FF68B58E6CD74F9A59924AE4BD4732" ma:contentTypeVersion="14" ma:contentTypeDescription="Skapa ett nytt dokument." ma:contentTypeScope="" ma:versionID="3953293842f0693c1f76799491615128">
  <xsd:schema xmlns:xsd="http://www.w3.org/2001/XMLSchema" xmlns:xs="http://www.w3.org/2001/XMLSchema" xmlns:p="http://schemas.microsoft.com/office/2006/metadata/properties" xmlns:ns2="f2d11207-051a-4d3a-81e4-d4626ad3d759" xmlns:ns3="562842f2-9650-40cb-b439-9e739159d8f7" targetNamespace="http://schemas.microsoft.com/office/2006/metadata/properties" ma:root="true" ma:fieldsID="d2ddeaa8c585bfa73d200618bd91f76c" ns2:_="" ns3:_="">
    <xsd:import namespace="f2d11207-051a-4d3a-81e4-d4626ad3d759"/>
    <xsd:import namespace="562842f2-9650-40cb-b439-9e739159d8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11207-051a-4d3a-81e4-d4626ad3d7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33e48e5-d7fd-41de-9cef-6cbc91065b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2842f2-9650-40cb-b439-9e739159d8f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d63fba6-1492-4dca-907a-e9999c212a94}" ma:internalName="TaxCatchAll" ma:showField="CatchAllData" ma:web="562842f2-9650-40cb-b439-9e739159d8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d11207-051a-4d3a-81e4-d4626ad3d759">
      <Terms xmlns="http://schemas.microsoft.com/office/infopath/2007/PartnerControls"/>
    </lcf76f155ced4ddcb4097134ff3c332f>
    <TaxCatchAll xmlns="562842f2-9650-40cb-b439-9e739159d8f7" xsi:nil="true"/>
  </documentManagement>
</p:properties>
</file>

<file path=customXml/itemProps1.xml><?xml version="1.0" encoding="utf-8"?>
<ds:datastoreItem xmlns:ds="http://schemas.openxmlformats.org/officeDocument/2006/customXml" ds:itemID="{947EB6B9-E2F4-4150-8FD9-C0A6A3C8206A}"/>
</file>

<file path=customXml/itemProps2.xml><?xml version="1.0" encoding="utf-8"?>
<ds:datastoreItem xmlns:ds="http://schemas.openxmlformats.org/officeDocument/2006/customXml" ds:itemID="{9249792D-4EC1-43E6-921B-9A588520B0AD}"/>
</file>

<file path=customXml/itemProps3.xml><?xml version="1.0" encoding="utf-8"?>
<ds:datastoreItem xmlns:ds="http://schemas.openxmlformats.org/officeDocument/2006/customXml" ds:itemID="{85FC5B3A-1E28-4423-870E-B91CDDE20358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405</Words>
  <Application>Microsoft Office PowerPoint</Application>
  <PresentationFormat>Bildspel på skärmen (16:9)</PresentationFormat>
  <Paragraphs>44</Paragraphs>
  <Slides>6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Alfa Slab One</vt:lpstr>
      <vt:lpstr>Proxima Nova</vt:lpstr>
      <vt:lpstr>Gameday</vt:lpstr>
      <vt:lpstr>Våra röster ska höras</vt:lpstr>
      <vt:lpstr>Utbildningsmaterialet</vt:lpstr>
      <vt:lpstr>AI i påverkansarbetet – utbildning</vt:lpstr>
      <vt:lpstr>Testa ett nytt digitalt stöd!</vt:lpstr>
      <vt:lpstr>Testa ett nytt digitalt stöd!</vt:lpstr>
      <vt:lpstr>Kontakta mig om du har frågor!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Marian Bergroth</dc:creator>
  <cp:lastModifiedBy>Marian Bergroth</cp:lastModifiedBy>
  <cp:revision>1</cp:revision>
  <dcterms:modified xsi:type="dcterms:W3CDTF">2025-03-11T09:26:41Z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0x01010061FF68B58E6CD74F9A59924AE4BD4732</vt:lpwstr>
  </property>
</Properties>
</file>