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Oswald" pitchFamily="2" charset="77"/>
      <p:regular r:id="rId23"/>
      <p:bold r:id="rId24"/>
    </p:embeddedFont>
    <p:embeddedFont>
      <p:font typeface="Source Code Pro" panose="020B0509030403020204" pitchFamily="49"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snapToGrid="0">
      <p:cViewPr varScale="1">
        <p:scale>
          <a:sx n="120" d="100"/>
          <a:sy n="120" d="100"/>
        </p:scale>
        <p:origin x="200" y="72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58ad6ccb5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58ad6ccb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Nu kommer jag att gå in i ChatGPT och visa olika exempel där</a:t>
            </a:r>
            <a:endParaRPr/>
          </a:p>
          <a:p>
            <a:pPr marL="0" lvl="0" indent="0" algn="l" rtl="0">
              <a:spcBef>
                <a:spcPts val="0"/>
              </a:spcBef>
              <a:spcAft>
                <a:spcPts val="0"/>
              </a:spcAft>
              <a:buNone/>
            </a:pPr>
            <a:r>
              <a:rPr lang="sv"/>
              <a:t>Allt ändras hela tiden - men så här fungerar det just nu…</a:t>
            </a:r>
            <a:endParaRPr/>
          </a:p>
          <a:p>
            <a:pPr marL="0" lvl="0" indent="0" algn="l" rtl="0">
              <a:spcBef>
                <a:spcPts val="0"/>
              </a:spcBef>
              <a:spcAft>
                <a:spcPts val="0"/>
              </a:spcAft>
              <a:buNone/>
            </a:pPr>
            <a:endParaRPr/>
          </a:p>
          <a:p>
            <a:pPr marL="0" lvl="0" indent="0" algn="l" rtl="0">
              <a:spcBef>
                <a:spcPts val="0"/>
              </a:spcBef>
              <a:spcAft>
                <a:spcPts val="0"/>
              </a:spcAft>
              <a:buNone/>
            </a:pPr>
            <a:r>
              <a:rPr lang="sv" b="1"/>
              <a:t>Brainstorma idéer till en kampanj kring allergier och att skolan är otillgänglig om jag har allergier</a:t>
            </a:r>
            <a:endParaRPr b="1"/>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91eaf5502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91eaf5502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8ad6ccb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8ad6ccb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60bd6021f9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60bd6021f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60bd6021f9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60bd6021f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60bd6021f9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360bd6021f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60bd6021f9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60bd6021f9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60bd6021f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360bd6021f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60b115e14e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60b115e14e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60b115e14e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60b115e14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1408bb77b0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408bb77b0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b115e14e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b115e14e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50b11cc1c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50b11cc1c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150ac0a8d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150ac0a8d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sv" sz="1200">
                <a:solidFill>
                  <a:srgbClr val="595959"/>
                </a:solidFill>
              </a:rPr>
              <a:t>AI har funnits länge, och vi har kanske använt det i google maps, eller i att vi titta på netflix och får förslag.</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200">
                <a:solidFill>
                  <a:srgbClr val="595959"/>
                </a:solidFill>
              </a:rPr>
              <a:t>Men det vi pratar om idag är verktyg som använder generativ AI. Det betyder en  AI, som kan framställa text, bilder, videor eller andra former av data. </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200">
                <a:solidFill>
                  <a:srgbClr val="595959"/>
                </a:solidFill>
              </a:rPr>
              <a:t>Trots denna höga exponering visar därtill forskning från Danmark att kvinnor är betydligt mindre benägna än män att använda verktyg som ChatGPT. Om denna trend fortsätter, riskerar vi att se en växande klyfta mellan män och kvinnor i arbetslivet. Kvinnors lägre användning av AI- teknologier kan leda till försämrade karriärmöjligheter och fördjupad ojämlikhet på arbetsmarknaden</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200">
                <a:solidFill>
                  <a:srgbClr val="595959"/>
                </a:solidFill>
              </a:rPr>
              <a:t>Men även om AI inte kommer att ersätta mänsklig arbetskraft i stor utsträckning, kan teknologin ändå bidra till att förstärka redan existerande klyftor i samhället. Det räcker med att generativ AI fördjupar de ojämlikheter som redan finns mellan olika grupper och regioner för att detta ska leda till betydande samhällseffekter.</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200">
                <a:solidFill>
                  <a:srgbClr val="595959"/>
                </a:solidFill>
              </a:rPr>
              <a:t>Vi står mitt i en transformation - det är också en möjlighet! </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Vi står mitt i en transformation</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Skolväsendet kommer behöva göras om</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AI kan hjälpa med allt möjligt, tex att blind springa ett halvmaraton utan ledsagning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Universellt hjälpmedel</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Kan hjälpa elever med funktionsnedsättning att skapa anpassade studiecoacher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Jag får hjälp att uttrycka mig och att få information på ett sätt som passar mig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Även för att uttrycka mig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Det AI gör är sällan 100 💯 bra, men det är ett väldigt snabbt utkast som man sedan kan arbeta vidare med själv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Ni är experter på era behov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000">
                <a:solidFill>
                  <a:schemeClr val="dk1"/>
                </a:solidFill>
              </a:rPr>
              <a:t>Behoven kommer skilja sig beroende på om jag är ideellt engagerad eller anställd, om jag jobbar på en litennorganisation med väldigt få anställda - men vi vill inspirera er genom att visa olika exempel. </a:t>
            </a:r>
            <a:endParaRPr sz="1000">
              <a:solidFill>
                <a:schemeClr val="dk1"/>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200">
                <a:solidFill>
                  <a:srgbClr val="595959"/>
                </a:solidFill>
              </a:rPr>
              <a:t>Nu kommer massor av utbildningar om hur man använder generativ AI - och de är kostsamma. Inom ramen för vårt projekt vill vi därför erbjuda gratis utbildning till funktionsrättsrörelsen</a:t>
            </a:r>
            <a:endParaRPr sz="1200">
              <a:solidFill>
                <a:srgbClr val="595959"/>
              </a:solidFill>
            </a:endParaRPr>
          </a:p>
          <a:p>
            <a:pPr marL="0" lvl="0" indent="0" algn="l" rtl="0">
              <a:spcBef>
                <a:spcPts val="0"/>
              </a:spcBef>
              <a:spcAft>
                <a:spcPts val="0"/>
              </a:spcAft>
              <a:buClr>
                <a:schemeClr val="dk1"/>
              </a:buClr>
              <a:buSzPts val="1100"/>
              <a:buFont typeface="Arial"/>
              <a:buNone/>
            </a:pPr>
            <a:endParaRPr sz="1200">
              <a:solidFill>
                <a:srgbClr val="595959"/>
              </a:solidFill>
            </a:endParaRPr>
          </a:p>
          <a:p>
            <a:pPr marL="0" lvl="0" indent="0" algn="l" rtl="0">
              <a:spcBef>
                <a:spcPts val="0"/>
              </a:spcBef>
              <a:spcAft>
                <a:spcPts val="0"/>
              </a:spcAft>
              <a:buClr>
                <a:schemeClr val="dk1"/>
              </a:buClr>
              <a:buSzPts val="1100"/>
              <a:buFont typeface="Arial"/>
              <a:buNone/>
            </a:pPr>
            <a:r>
              <a:rPr lang="sv" sz="1350">
                <a:solidFill>
                  <a:srgbClr val="1F2A36"/>
                </a:solidFill>
                <a:highlight>
                  <a:srgbClr val="FFFFFF"/>
                </a:highlight>
              </a:rPr>
              <a:t>Omkring en tredjedel av den vuxna befolkningen i åldern 18–84 år har använt något AI-verktyg det senaste året. Dom flesta har använt ChatGPT</a:t>
            </a:r>
            <a:endParaRPr sz="1350">
              <a:solidFill>
                <a:srgbClr val="1F2A36"/>
              </a:solidFill>
              <a:highlight>
                <a:srgbClr val="FFFFFF"/>
              </a:highlight>
            </a:endParaRPr>
          </a:p>
          <a:p>
            <a:pPr marL="0" lvl="0" indent="0" algn="l" rtl="0">
              <a:spcBef>
                <a:spcPts val="0"/>
              </a:spcBef>
              <a:spcAft>
                <a:spcPts val="0"/>
              </a:spcAft>
              <a:buClr>
                <a:schemeClr val="dk1"/>
              </a:buClr>
              <a:buSzPts val="1100"/>
              <a:buFont typeface="Arial"/>
              <a:buNone/>
            </a:pPr>
            <a:endParaRPr sz="1350">
              <a:solidFill>
                <a:srgbClr val="1F2A36"/>
              </a:solidFill>
              <a:highlight>
                <a:srgbClr val="FFFFFF"/>
              </a:highlight>
            </a:endParaRPr>
          </a:p>
          <a:p>
            <a:pPr marL="0" lvl="0" indent="0" algn="l" rtl="0">
              <a:spcBef>
                <a:spcPts val="0"/>
              </a:spcBef>
              <a:spcAft>
                <a:spcPts val="0"/>
              </a:spcAft>
              <a:buClr>
                <a:schemeClr val="dk1"/>
              </a:buClr>
              <a:buSzPts val="1100"/>
              <a:buFont typeface="Arial"/>
              <a:buNone/>
            </a:pPr>
            <a:r>
              <a:rPr lang="sv" sz="1350">
                <a:solidFill>
                  <a:srgbClr val="1F2A36"/>
                </a:solidFill>
                <a:highlight>
                  <a:srgbClr val="FFFFFF"/>
                </a:highlight>
              </a:rPr>
              <a:t>Det finns massor av sätt att använda AI, och vi vill visa er för att inspirera er att börja testa. För att komma fram till hur just du kan ta hjälp av AI. </a:t>
            </a:r>
            <a:endParaRPr sz="1350">
              <a:solidFill>
                <a:srgbClr val="1F2A36"/>
              </a:solidFill>
              <a:highlight>
                <a:srgbClr val="FFFFFF"/>
              </a:highligh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150ac0a8d4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150ac0a8d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8615" algn="l" rtl="0">
              <a:lnSpc>
                <a:spcPct val="95000"/>
              </a:lnSpc>
              <a:spcBef>
                <a:spcPts val="4000"/>
              </a:spcBef>
              <a:spcAft>
                <a:spcPts val="0"/>
              </a:spcAft>
              <a:buClr>
                <a:schemeClr val="dk1"/>
              </a:buClr>
              <a:buSzPts val="1890"/>
              <a:buFont typeface="Calibri"/>
              <a:buAutoNum type="arabicPeriod"/>
            </a:pPr>
            <a:r>
              <a:rPr lang="sv" sz="1890" b="1">
                <a:solidFill>
                  <a:schemeClr val="dk1"/>
                </a:solidFill>
                <a:latin typeface="Calibri"/>
                <a:ea typeface="Calibri"/>
                <a:cs typeface="Calibri"/>
                <a:sym typeface="Calibri"/>
              </a:rPr>
              <a:t>Mer tid att göra texterna effektiva och tillgängliga</a:t>
            </a:r>
            <a:endParaRPr sz="1890" b="1">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med kreativa idéer om nya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obegränsat antal versioner av samma text, så att du kan jämföra och hitta nya infallsvinklar och guldkorn</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olika svårighetsnivå på samma text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Stöd att hålla en gemensam tonalitet</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Hjälp att upptäcka svåra texter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Skapar snabbt en tillgänglig struktur</a:t>
            </a:r>
            <a:endParaRPr sz="1890">
              <a:solidFill>
                <a:schemeClr val="dk1"/>
              </a:solidFill>
              <a:latin typeface="Calibri"/>
              <a:ea typeface="Calibri"/>
              <a:cs typeface="Calibri"/>
              <a:sym typeface="Calibri"/>
            </a:endParaRPr>
          </a:p>
          <a:p>
            <a:pPr marL="457200" lvl="0" indent="-348615" algn="l" rtl="0">
              <a:lnSpc>
                <a:spcPct val="95000"/>
              </a:lnSpc>
              <a:spcBef>
                <a:spcPts val="0"/>
              </a:spcBef>
              <a:spcAft>
                <a:spcPts val="0"/>
              </a:spcAft>
              <a:buClr>
                <a:schemeClr val="dk1"/>
              </a:buClr>
              <a:buSzPts val="1890"/>
              <a:buFont typeface="Calibri"/>
              <a:buAutoNum type="arabicPeriod"/>
            </a:pPr>
            <a:r>
              <a:rPr lang="sv" sz="1890">
                <a:solidFill>
                  <a:schemeClr val="dk1"/>
                </a:solidFill>
                <a:latin typeface="Calibri"/>
                <a:ea typeface="Calibri"/>
                <a:cs typeface="Calibri"/>
                <a:sym typeface="Calibri"/>
              </a:rPr>
              <a:t>Ger förslag till bilder som kompletterar texten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150ac0a8d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150ac0a8d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31408bb77b0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31408bb77b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161e65773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3161e65773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60b115e14e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60b115e14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chatgpt.com/"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chatgpt.com/"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311700" y="-46500"/>
            <a:ext cx="8520600" cy="20343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sz="6500"/>
              <a:t>ChatGPT i rådsarbetet</a:t>
            </a:r>
            <a:endParaRPr sz="6500"/>
          </a:p>
        </p:txBody>
      </p:sp>
      <p:sp>
        <p:nvSpPr>
          <p:cNvPr id="63" name="Google Shape;63;p13"/>
          <p:cNvSpPr txBox="1">
            <a:spLocks noGrp="1"/>
          </p:cNvSpPr>
          <p:nvPr>
            <p:ph type="subTitle" idx="1"/>
          </p:nvPr>
        </p:nvSpPr>
        <p:spPr>
          <a:xfrm>
            <a:off x="1192800" y="2054813"/>
            <a:ext cx="6758400" cy="1134000"/>
          </a:xfrm>
          <a:prstGeom prst="rect">
            <a:avLst/>
          </a:prstGeom>
        </p:spPr>
        <p:txBody>
          <a:bodyPr spcFirstLastPara="1" wrap="square" lIns="91425" tIns="91425" rIns="91425" bIns="91425" anchor="ctr" anchorCtr="0">
            <a:normAutofit fontScale="55000" lnSpcReduction="20000"/>
          </a:bodyPr>
          <a:lstStyle/>
          <a:p>
            <a:pPr marL="0" lvl="0" indent="0" algn="ctr" rtl="0">
              <a:spcBef>
                <a:spcPts val="0"/>
              </a:spcBef>
              <a:spcAft>
                <a:spcPts val="0"/>
              </a:spcAft>
              <a:buNone/>
            </a:pPr>
            <a:endParaRPr b="1"/>
          </a:p>
          <a:p>
            <a:pPr marL="0" lvl="0" indent="0" algn="ctr" rtl="0">
              <a:spcBef>
                <a:spcPts val="0"/>
              </a:spcBef>
              <a:spcAft>
                <a:spcPts val="0"/>
              </a:spcAft>
              <a:buNone/>
            </a:pPr>
            <a:r>
              <a:rPr lang="sv" sz="5610" b="1">
                <a:solidFill>
                  <a:srgbClr val="000000"/>
                </a:solidFill>
                <a:latin typeface="Calibri"/>
                <a:ea typeface="Calibri"/>
                <a:cs typeface="Calibri"/>
                <a:sym typeface="Calibri"/>
              </a:rPr>
              <a:t>Projektet Våra röster ska höras</a:t>
            </a:r>
            <a:endParaRPr sz="5610" b="1">
              <a:solidFill>
                <a:srgbClr val="000000"/>
              </a:solidFill>
              <a:latin typeface="Calibri"/>
              <a:ea typeface="Calibri"/>
              <a:cs typeface="Calibri"/>
              <a:sym typeface="Calibri"/>
            </a:endParaRPr>
          </a:p>
          <a:p>
            <a:pPr marL="0" lvl="0" indent="0" algn="ctr" rtl="0">
              <a:spcBef>
                <a:spcPts val="0"/>
              </a:spcBef>
              <a:spcAft>
                <a:spcPts val="0"/>
              </a:spcAft>
              <a:buNone/>
            </a:pPr>
            <a:endParaRPr/>
          </a:p>
        </p:txBody>
      </p:sp>
      <p:pic>
        <p:nvPicPr>
          <p:cNvPr id="64" name="Google Shape;64;p13" descr="Logga Allmänna arvsfonden"/>
          <p:cNvPicPr preferRelativeResize="0"/>
          <p:nvPr/>
        </p:nvPicPr>
        <p:blipFill>
          <a:blip r:embed="rId3">
            <a:alphaModFix/>
          </a:blip>
          <a:stretch>
            <a:fillRect/>
          </a:stretch>
        </p:blipFill>
        <p:spPr>
          <a:xfrm>
            <a:off x="3698304" y="3964100"/>
            <a:ext cx="1914020" cy="461700"/>
          </a:xfrm>
          <a:prstGeom prst="rect">
            <a:avLst/>
          </a:prstGeom>
          <a:noFill/>
          <a:ln>
            <a:noFill/>
          </a:ln>
        </p:spPr>
      </p:pic>
      <p:sp>
        <p:nvSpPr>
          <p:cNvPr id="65" name="Google Shape;65;p13"/>
          <p:cNvSpPr txBox="1"/>
          <p:nvPr/>
        </p:nvSpPr>
        <p:spPr>
          <a:xfrm>
            <a:off x="5559125" y="3255825"/>
            <a:ext cx="3204000" cy="50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latin typeface="Oswald"/>
              <a:ea typeface="Oswald"/>
              <a:cs typeface="Oswald"/>
              <a:sym typeface="Oswald"/>
            </a:endParaRPr>
          </a:p>
        </p:txBody>
      </p:sp>
      <p:pic>
        <p:nvPicPr>
          <p:cNvPr id="66" name="Google Shape;66;p13" descr="Logga Funktionsrätt Stockholms stad"/>
          <p:cNvPicPr preferRelativeResize="0"/>
          <p:nvPr/>
        </p:nvPicPr>
        <p:blipFill>
          <a:blip r:embed="rId4">
            <a:alphaModFix/>
          </a:blip>
          <a:stretch>
            <a:fillRect/>
          </a:stretch>
        </p:blipFill>
        <p:spPr>
          <a:xfrm>
            <a:off x="464100" y="3529125"/>
            <a:ext cx="2843125" cy="896675"/>
          </a:xfrm>
          <a:prstGeom prst="rect">
            <a:avLst/>
          </a:prstGeom>
          <a:noFill/>
          <a:ln>
            <a:noFill/>
          </a:ln>
        </p:spPr>
      </p:pic>
      <p:sp>
        <p:nvSpPr>
          <p:cNvPr id="67" name="Google Shape;67;p13"/>
          <p:cNvSpPr txBox="1"/>
          <p:nvPr/>
        </p:nvSpPr>
        <p:spPr>
          <a:xfrm>
            <a:off x="-576850" y="1041525"/>
            <a:ext cx="918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latin typeface="Source Code Pro"/>
              <a:ea typeface="Source Code Pro"/>
              <a:cs typeface="Source Code Pro"/>
              <a:sym typeface="Source Code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ChatGPT  </a:t>
            </a:r>
            <a:endParaRPr sz="3120" b="1">
              <a:solidFill>
                <a:srgbClr val="000000"/>
              </a:solidFill>
            </a:endParaRPr>
          </a:p>
        </p:txBody>
      </p:sp>
      <p:sp>
        <p:nvSpPr>
          <p:cNvPr id="129" name="Google Shape;129;p22"/>
          <p:cNvSpPr txBox="1"/>
          <p:nvPr/>
        </p:nvSpPr>
        <p:spPr>
          <a:xfrm>
            <a:off x="1786950" y="1092025"/>
            <a:ext cx="5701500" cy="398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v" sz="1800" b="1" u="sng">
                <a:solidFill>
                  <a:schemeClr val="hlink"/>
                </a:solidFill>
                <a:latin typeface="Calibri"/>
                <a:ea typeface="Calibri"/>
                <a:cs typeface="Calibri"/>
                <a:sym typeface="Calibri"/>
                <a:hlinkClick r:id="rId3"/>
              </a:rPr>
              <a:t>https://chatgpt.com/</a:t>
            </a:r>
            <a:r>
              <a:rPr lang="sv" sz="1800" b="1">
                <a:latin typeface="Calibri"/>
                <a:ea typeface="Calibri"/>
                <a:cs typeface="Calibri"/>
                <a:sym typeface="Calibri"/>
              </a:rPr>
              <a:t> </a:t>
            </a:r>
            <a:endParaRPr sz="1800" b="1">
              <a:latin typeface="Calibri"/>
              <a:ea typeface="Calibri"/>
              <a:cs typeface="Calibri"/>
              <a:sym typeface="Calibri"/>
            </a:endParaRPr>
          </a:p>
          <a:p>
            <a:pPr marL="0" lvl="0" indent="0" algn="l" rtl="0">
              <a:spcBef>
                <a:spcPts val="0"/>
              </a:spcBef>
              <a:spcAft>
                <a:spcPts val="0"/>
              </a:spcAft>
              <a:buNone/>
            </a:pPr>
            <a:endParaRPr sz="1800" b="1">
              <a:latin typeface="Calibri"/>
              <a:ea typeface="Calibri"/>
              <a:cs typeface="Calibri"/>
              <a:sym typeface="Calibri"/>
            </a:endParaRPr>
          </a:p>
          <a:p>
            <a:pPr marL="0" lvl="0" indent="0" algn="l" rtl="0">
              <a:spcBef>
                <a:spcPts val="0"/>
              </a:spcBef>
              <a:spcAft>
                <a:spcPts val="0"/>
              </a:spcAft>
              <a:buNone/>
            </a:pPr>
            <a:r>
              <a:rPr lang="sv" sz="1800">
                <a:latin typeface="Calibri"/>
                <a:ea typeface="Calibri"/>
                <a:cs typeface="Calibri"/>
                <a:sym typeface="Calibri"/>
              </a:rPr>
              <a:t>Du kan använda ChatGPT utan ett konto. </a:t>
            </a:r>
            <a:endParaRPr sz="1800">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a:p>
            <a:pPr marL="0" lvl="0" indent="0" algn="l" rtl="0">
              <a:spcBef>
                <a:spcPts val="0"/>
              </a:spcBef>
              <a:spcAft>
                <a:spcPts val="0"/>
              </a:spcAft>
              <a:buNone/>
            </a:pPr>
            <a:r>
              <a:rPr lang="sv" sz="1800" b="1">
                <a:latin typeface="Calibri"/>
                <a:ea typeface="Calibri"/>
                <a:cs typeface="Calibri"/>
                <a:sym typeface="Calibri"/>
              </a:rPr>
              <a:t>Om du skapar ett konto får du flera funktioner. </a:t>
            </a:r>
            <a:r>
              <a:rPr lang="sv" sz="1800">
                <a:latin typeface="Calibri"/>
                <a:ea typeface="Calibri"/>
                <a:cs typeface="Calibri"/>
                <a:sym typeface="Calibri"/>
              </a:rPr>
              <a:t>Då kan du ladda upp dokument och skapa bilder och använda GPTs.  </a:t>
            </a:r>
            <a:br>
              <a:rPr lang="sv" sz="1800">
                <a:latin typeface="Calibri"/>
                <a:ea typeface="Calibri"/>
                <a:cs typeface="Calibri"/>
                <a:sym typeface="Calibri"/>
              </a:rPr>
            </a:br>
            <a:endParaRPr sz="1800">
              <a:latin typeface="Calibri"/>
              <a:ea typeface="Calibri"/>
              <a:cs typeface="Calibri"/>
              <a:sym typeface="Calibri"/>
            </a:endParaRPr>
          </a:p>
          <a:p>
            <a:pPr marL="0" lvl="0" indent="0" algn="l" rtl="0">
              <a:spcBef>
                <a:spcPts val="0"/>
              </a:spcBef>
              <a:spcAft>
                <a:spcPts val="0"/>
              </a:spcAft>
              <a:buNone/>
            </a:pPr>
            <a:r>
              <a:rPr lang="sv" sz="1800" b="1">
                <a:latin typeface="Calibri"/>
                <a:ea typeface="Calibri"/>
                <a:cs typeface="Calibri"/>
                <a:sym typeface="Calibri"/>
              </a:rPr>
              <a:t>Det finns begränsningar i gratistjänsten.</a:t>
            </a:r>
            <a:r>
              <a:rPr lang="sv" sz="1800">
                <a:latin typeface="Calibri"/>
                <a:ea typeface="Calibri"/>
                <a:cs typeface="Calibri"/>
                <a:sym typeface="Calibri"/>
              </a:rPr>
              <a:t> Exempelvis att det bara går att ladda upp ett dokument per dag och framställa två bilder.</a:t>
            </a:r>
            <a:endParaRPr sz="1800">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a:p>
            <a:pPr marL="0" lvl="0" indent="0" algn="l" rtl="0">
              <a:spcBef>
                <a:spcPts val="0"/>
              </a:spcBef>
              <a:spcAft>
                <a:spcPts val="0"/>
              </a:spcAft>
              <a:buNone/>
            </a:pPr>
            <a:r>
              <a:rPr lang="sv" sz="1800">
                <a:latin typeface="Calibri"/>
                <a:ea typeface="Calibri"/>
                <a:cs typeface="Calibri"/>
                <a:sym typeface="Calibri"/>
              </a:rPr>
              <a:t>En betalversion kostar cirka 300 kr/månad. </a:t>
            </a:r>
            <a:endParaRPr sz="1800">
              <a:latin typeface="Calibri"/>
              <a:ea typeface="Calibri"/>
              <a:cs typeface="Calibri"/>
              <a:sym typeface="Calibri"/>
            </a:endParaRPr>
          </a:p>
          <a:p>
            <a:pPr marL="0" lvl="0" indent="0" algn="l" rtl="0">
              <a:spcBef>
                <a:spcPts val="0"/>
              </a:spcBef>
              <a:spcAft>
                <a:spcPts val="0"/>
              </a:spcAft>
              <a:buNone/>
            </a:pPr>
            <a:endParaRPr sz="3120" b="1">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3"/>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ChatGPT som app i telefonen</a:t>
            </a:r>
            <a:endParaRPr sz="3120" b="1">
              <a:solidFill>
                <a:schemeClr val="dk1"/>
              </a:solidFill>
            </a:endParaRPr>
          </a:p>
        </p:txBody>
      </p:sp>
      <p:sp>
        <p:nvSpPr>
          <p:cNvPr id="135" name="Google Shape;135;p23"/>
          <p:cNvSpPr txBox="1"/>
          <p:nvPr/>
        </p:nvSpPr>
        <p:spPr>
          <a:xfrm>
            <a:off x="2000300" y="1527975"/>
            <a:ext cx="2262300" cy="2955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v" sz="1800">
                <a:latin typeface="Calibri"/>
                <a:ea typeface="Calibri"/>
                <a:cs typeface="Calibri"/>
                <a:sym typeface="Calibri"/>
              </a:rPr>
              <a:t>Klicka på pluset för att ladda upp eller ta en bild. </a:t>
            </a:r>
            <a:endParaRPr sz="1800">
              <a:latin typeface="Calibri"/>
              <a:ea typeface="Calibri"/>
              <a:cs typeface="Calibri"/>
              <a:sym typeface="Calibri"/>
            </a:endParaRPr>
          </a:p>
          <a:p>
            <a:pPr marL="0" lvl="0" indent="0" algn="l" rtl="0">
              <a:spcBef>
                <a:spcPts val="0"/>
              </a:spcBef>
              <a:spcAft>
                <a:spcPts val="0"/>
              </a:spcAft>
              <a:buNone/>
            </a:pPr>
            <a:endParaRPr sz="1800" b="1">
              <a:latin typeface="Calibri"/>
              <a:ea typeface="Calibri"/>
              <a:cs typeface="Calibri"/>
              <a:sym typeface="Calibri"/>
            </a:endParaRPr>
          </a:p>
          <a:p>
            <a:pPr marL="0" lvl="0" indent="0" algn="l" rtl="0">
              <a:spcBef>
                <a:spcPts val="0"/>
              </a:spcBef>
              <a:spcAft>
                <a:spcPts val="0"/>
              </a:spcAft>
              <a:buNone/>
            </a:pPr>
            <a:endParaRPr sz="1800" b="1">
              <a:latin typeface="Calibri"/>
              <a:ea typeface="Calibri"/>
              <a:cs typeface="Calibri"/>
              <a:sym typeface="Calibri"/>
            </a:endParaRPr>
          </a:p>
          <a:p>
            <a:pPr marL="0" lvl="0" indent="0" algn="l" rtl="0">
              <a:spcBef>
                <a:spcPts val="0"/>
              </a:spcBef>
              <a:spcAft>
                <a:spcPts val="0"/>
              </a:spcAft>
              <a:buNone/>
            </a:pPr>
            <a:r>
              <a:rPr lang="sv" sz="1800">
                <a:latin typeface="Calibri"/>
                <a:ea typeface="Calibri"/>
                <a:cs typeface="Calibri"/>
                <a:sym typeface="Calibri"/>
              </a:rPr>
              <a:t>Klicka på den </a:t>
            </a:r>
            <a:endParaRPr sz="1800">
              <a:latin typeface="Calibri"/>
              <a:ea typeface="Calibri"/>
              <a:cs typeface="Calibri"/>
              <a:sym typeface="Calibri"/>
            </a:endParaRPr>
          </a:p>
          <a:p>
            <a:pPr marL="0" lvl="0" indent="0" algn="l" rtl="0">
              <a:spcBef>
                <a:spcPts val="0"/>
              </a:spcBef>
              <a:spcAft>
                <a:spcPts val="0"/>
              </a:spcAft>
              <a:buNone/>
            </a:pPr>
            <a:r>
              <a:rPr lang="sv" sz="1800">
                <a:latin typeface="Calibri"/>
                <a:ea typeface="Calibri"/>
                <a:cs typeface="Calibri"/>
                <a:sym typeface="Calibri"/>
              </a:rPr>
              <a:t>svarta knappen</a:t>
            </a:r>
            <a:endParaRPr sz="1800">
              <a:latin typeface="Calibri"/>
              <a:ea typeface="Calibri"/>
              <a:cs typeface="Calibri"/>
              <a:sym typeface="Calibri"/>
            </a:endParaRPr>
          </a:p>
          <a:p>
            <a:pPr marL="0" lvl="0" indent="0" algn="l" rtl="0">
              <a:spcBef>
                <a:spcPts val="0"/>
              </a:spcBef>
              <a:spcAft>
                <a:spcPts val="0"/>
              </a:spcAft>
              <a:buNone/>
            </a:pPr>
            <a:r>
              <a:rPr lang="sv" sz="1800">
                <a:latin typeface="Calibri"/>
                <a:ea typeface="Calibri"/>
                <a:cs typeface="Calibri"/>
                <a:sym typeface="Calibri"/>
              </a:rPr>
              <a:t>längst ned till höger för att starta </a:t>
            </a:r>
            <a:r>
              <a:rPr lang="sv" sz="1800" b="1">
                <a:latin typeface="Calibri"/>
                <a:ea typeface="Calibri"/>
                <a:cs typeface="Calibri"/>
                <a:sym typeface="Calibri"/>
              </a:rPr>
              <a:t>Röstkonversation. </a:t>
            </a:r>
            <a:endParaRPr sz="1800" b="1">
              <a:latin typeface="Calibri"/>
              <a:ea typeface="Calibri"/>
              <a:cs typeface="Calibri"/>
              <a:sym typeface="Calibri"/>
            </a:endParaRPr>
          </a:p>
        </p:txBody>
      </p:sp>
      <p:pic>
        <p:nvPicPr>
          <p:cNvPr id="136" name="Google Shape;136;p23" descr="skärmabild app"/>
          <p:cNvPicPr preferRelativeResize="0"/>
          <p:nvPr/>
        </p:nvPicPr>
        <p:blipFill>
          <a:blip r:embed="rId3">
            <a:alphaModFix/>
          </a:blip>
          <a:stretch>
            <a:fillRect/>
          </a:stretch>
        </p:blipFill>
        <p:spPr>
          <a:xfrm>
            <a:off x="4446598" y="1616362"/>
            <a:ext cx="2452951" cy="28669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1. i ChatGPT</a:t>
            </a:r>
            <a:endParaRPr sz="3120" b="1" dirty="0">
              <a:solidFill>
                <a:schemeClr val="dk1"/>
              </a:solidFill>
            </a:endParaRPr>
          </a:p>
        </p:txBody>
      </p:sp>
      <p:sp>
        <p:nvSpPr>
          <p:cNvPr id="142" name="Google Shape;142;p24"/>
          <p:cNvSpPr txBox="1"/>
          <p:nvPr/>
        </p:nvSpPr>
        <p:spPr>
          <a:xfrm>
            <a:off x="1786775" y="1601475"/>
            <a:ext cx="5867100" cy="236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2"/>
                </a:solidFill>
                <a:latin typeface="Calibri"/>
                <a:ea typeface="Calibri"/>
                <a:cs typeface="Calibri"/>
                <a:sym typeface="Calibri"/>
              </a:rPr>
              <a:t>Prompt</a:t>
            </a:r>
            <a:endParaRPr sz="2000" b="1">
              <a:solidFill>
                <a:schemeClr val="dk2"/>
              </a:solidFill>
              <a:latin typeface="Calibri"/>
              <a:ea typeface="Calibri"/>
              <a:cs typeface="Calibri"/>
              <a:sym typeface="Calibri"/>
            </a:endParaRPr>
          </a:p>
          <a:p>
            <a:pPr marL="0" lvl="0" indent="0" algn="l" rtl="0">
              <a:spcBef>
                <a:spcPts val="0"/>
              </a:spcBef>
              <a:spcAft>
                <a:spcPts val="0"/>
              </a:spcAft>
              <a:buNone/>
            </a:pPr>
            <a:endParaRPr sz="2000" b="1">
              <a:solidFill>
                <a:schemeClr val="dk2"/>
              </a:solidFill>
              <a:latin typeface="Calibri"/>
              <a:ea typeface="Calibri"/>
              <a:cs typeface="Calibri"/>
              <a:sym typeface="Calibri"/>
            </a:endParaRPr>
          </a:p>
          <a:p>
            <a:pPr marL="0" lvl="0" indent="0" algn="l" rtl="0">
              <a:spcBef>
                <a:spcPts val="0"/>
              </a:spcBef>
              <a:spcAft>
                <a:spcPts val="0"/>
              </a:spcAft>
              <a:buNone/>
            </a:pPr>
            <a:r>
              <a:rPr lang="sv" sz="2000">
                <a:solidFill>
                  <a:schemeClr val="dk2"/>
                </a:solidFill>
                <a:latin typeface="Calibri"/>
                <a:ea typeface="Calibri"/>
                <a:cs typeface="Calibri"/>
                <a:sym typeface="Calibri"/>
              </a:rPr>
              <a:t>Hjälp mig skriva en insändare till lokaltidningen. Jag vill lyfta att kommunen inte tar hänsyn till funktionsrättsperspektivet i stadsplaneringen. Använd ett engagerat men sakligt språk.</a:t>
            </a:r>
            <a:endParaRPr sz="2000">
              <a:solidFill>
                <a:schemeClr val="dk2"/>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5"/>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2. </a:t>
            </a:r>
            <a:endParaRPr sz="3120" b="1" dirty="0">
              <a:solidFill>
                <a:schemeClr val="dk1"/>
              </a:solidFill>
            </a:endParaRPr>
          </a:p>
        </p:txBody>
      </p:sp>
      <p:sp>
        <p:nvSpPr>
          <p:cNvPr id="148" name="Google Shape;148;p25"/>
          <p:cNvSpPr txBox="1"/>
          <p:nvPr/>
        </p:nvSpPr>
        <p:spPr>
          <a:xfrm>
            <a:off x="1786775" y="1601475"/>
            <a:ext cx="5867100" cy="236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2"/>
                </a:solidFill>
                <a:latin typeface="Calibri"/>
                <a:ea typeface="Calibri"/>
                <a:cs typeface="Calibri"/>
                <a:sym typeface="Calibri"/>
              </a:rPr>
              <a:t>Prompt</a:t>
            </a:r>
            <a:endParaRPr sz="2000" b="1">
              <a:solidFill>
                <a:schemeClr val="dk2"/>
              </a:solidFill>
              <a:latin typeface="Calibri"/>
              <a:ea typeface="Calibri"/>
              <a:cs typeface="Calibri"/>
              <a:sym typeface="Calibri"/>
            </a:endParaRPr>
          </a:p>
          <a:p>
            <a:pPr marL="0" lvl="0" indent="0" algn="l" rtl="0">
              <a:spcBef>
                <a:spcPts val="0"/>
              </a:spcBef>
              <a:spcAft>
                <a:spcPts val="0"/>
              </a:spcAft>
              <a:buNone/>
            </a:pPr>
            <a:endParaRPr sz="2000" b="1">
              <a:solidFill>
                <a:schemeClr val="dk2"/>
              </a:solidFill>
              <a:latin typeface="Calibri"/>
              <a:ea typeface="Calibri"/>
              <a:cs typeface="Calibri"/>
              <a:sym typeface="Calibri"/>
            </a:endParaRPr>
          </a:p>
          <a:p>
            <a:pPr marL="0" lvl="0" indent="0" algn="l" rtl="0">
              <a:spcBef>
                <a:spcPts val="0"/>
              </a:spcBef>
              <a:spcAft>
                <a:spcPts val="0"/>
              </a:spcAft>
              <a:buNone/>
            </a:pPr>
            <a:r>
              <a:rPr lang="sv" sz="2000">
                <a:solidFill>
                  <a:schemeClr val="dk2"/>
                </a:solidFill>
                <a:latin typeface="Calibri"/>
                <a:ea typeface="Calibri"/>
                <a:cs typeface="Calibri"/>
                <a:sym typeface="Calibri"/>
              </a:rPr>
              <a:t>Du är journalist. Skriv en insändare eller debattartikel. Jag vill lyfta att kommunen inte tar hänsyn till funktionsrättsperspektivet i stadsplaneringen. Använd ett engagerat men sakligt språk.</a:t>
            </a:r>
            <a:endParaRPr sz="2000">
              <a:solidFill>
                <a:schemeClr val="dk2"/>
              </a:solidFill>
              <a:latin typeface="Calibri"/>
              <a:ea typeface="Calibri"/>
              <a:cs typeface="Calibri"/>
              <a:sym typeface="Calibri"/>
            </a:endParaRPr>
          </a:p>
          <a:p>
            <a:pPr marL="0" lvl="0" indent="0" algn="l" rtl="0">
              <a:spcBef>
                <a:spcPts val="0"/>
              </a:spcBef>
              <a:spcAft>
                <a:spcPts val="0"/>
              </a:spcAft>
              <a:buNone/>
            </a:pPr>
            <a:endParaRPr sz="2000" b="1">
              <a:solidFill>
                <a:schemeClr val="dk2"/>
              </a:solidFill>
              <a:latin typeface="Calibri"/>
              <a:ea typeface="Calibri"/>
              <a:cs typeface="Calibri"/>
              <a:sym typeface="Calibri"/>
            </a:endParaRPr>
          </a:p>
          <a:p>
            <a:pPr marL="0" lvl="0" indent="0" algn="l" rtl="0">
              <a:spcBef>
                <a:spcPts val="0"/>
              </a:spcBef>
              <a:spcAft>
                <a:spcPts val="0"/>
              </a:spcAft>
              <a:buNone/>
            </a:pPr>
            <a:endParaRPr sz="2000">
              <a:solidFill>
                <a:schemeClr val="dk2"/>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6"/>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3. </a:t>
            </a:r>
            <a:endParaRPr sz="3120" b="1" dirty="0">
              <a:solidFill>
                <a:schemeClr val="dk1"/>
              </a:solidFill>
            </a:endParaRPr>
          </a:p>
        </p:txBody>
      </p:sp>
      <p:sp>
        <p:nvSpPr>
          <p:cNvPr id="154" name="Google Shape;154;p26"/>
          <p:cNvSpPr txBox="1"/>
          <p:nvPr/>
        </p:nvSpPr>
        <p:spPr>
          <a:xfrm>
            <a:off x="401375" y="1231025"/>
            <a:ext cx="8520600" cy="273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1800" b="1" dirty="0">
                <a:solidFill>
                  <a:schemeClr val="dk2"/>
                </a:solidFill>
                <a:latin typeface="Calibri"/>
                <a:ea typeface="Calibri"/>
                <a:cs typeface="Calibri"/>
                <a:sym typeface="Calibri"/>
              </a:rPr>
              <a:t>Ladda upp delaktighetsprogrammet </a:t>
            </a:r>
            <a:r>
              <a:rPr lang="sv" sz="1800" dirty="0">
                <a:solidFill>
                  <a:schemeClr val="dk2"/>
                </a:solidFill>
                <a:latin typeface="Calibri"/>
                <a:ea typeface="Calibri"/>
                <a:cs typeface="Calibri"/>
                <a:sym typeface="Calibri"/>
              </a:rPr>
              <a:t>genom att klicka på plus-tecknet i chattrutans vänstra hörn. </a:t>
            </a:r>
            <a:endParaRPr sz="1800" dirty="0">
              <a:solidFill>
                <a:schemeClr val="dk2"/>
              </a:solidFill>
              <a:latin typeface="Calibri"/>
              <a:ea typeface="Calibri"/>
              <a:cs typeface="Calibri"/>
              <a:sym typeface="Calibri"/>
            </a:endParaRPr>
          </a:p>
          <a:p>
            <a:pPr marL="0" lvl="0" indent="0" algn="l" rtl="0">
              <a:spcBef>
                <a:spcPts val="0"/>
              </a:spcBef>
              <a:spcAft>
                <a:spcPts val="0"/>
              </a:spcAft>
              <a:buNone/>
            </a:pPr>
            <a:endParaRPr sz="1800" b="1" dirty="0">
              <a:solidFill>
                <a:schemeClr val="dk2"/>
              </a:solidFill>
              <a:latin typeface="Calibri"/>
              <a:ea typeface="Calibri"/>
              <a:cs typeface="Calibri"/>
              <a:sym typeface="Calibri"/>
            </a:endParaRPr>
          </a:p>
          <a:p>
            <a:pPr marL="0" lvl="0" indent="0" algn="l" rtl="0">
              <a:spcBef>
                <a:spcPts val="0"/>
              </a:spcBef>
              <a:spcAft>
                <a:spcPts val="0"/>
              </a:spcAft>
              <a:buNone/>
            </a:pPr>
            <a:r>
              <a:rPr lang="sv" sz="1800" b="1" dirty="0">
                <a:solidFill>
                  <a:schemeClr val="dk2"/>
                </a:solidFill>
                <a:latin typeface="Calibri"/>
                <a:ea typeface="Calibri"/>
                <a:cs typeface="Calibri"/>
                <a:sym typeface="Calibri"/>
              </a:rPr>
              <a:t>Prompt</a:t>
            </a:r>
            <a:endParaRPr sz="1800" b="1" dirty="0">
              <a:solidFill>
                <a:schemeClr val="dk2"/>
              </a:solidFill>
              <a:latin typeface="Calibri"/>
              <a:ea typeface="Calibri"/>
              <a:cs typeface="Calibri"/>
              <a:sym typeface="Calibri"/>
            </a:endParaRPr>
          </a:p>
          <a:p>
            <a:pPr marL="0" lvl="0" indent="0" algn="l" rtl="0">
              <a:spcBef>
                <a:spcPts val="0"/>
              </a:spcBef>
              <a:spcAft>
                <a:spcPts val="0"/>
              </a:spcAft>
              <a:buNone/>
            </a:pPr>
            <a:r>
              <a:rPr lang="sv" sz="1800" dirty="0">
                <a:solidFill>
                  <a:schemeClr val="dk2"/>
                </a:solidFill>
                <a:latin typeface="Calibri"/>
                <a:ea typeface="Calibri"/>
                <a:cs typeface="Calibri"/>
                <a:sym typeface="Calibri"/>
              </a:rPr>
              <a:t>Du är expert på påverkansarbete. Jag är ledamot i utbildningsföravaltningens funktionshindersråd. Hjälp mig formulera en tydlig fråga om hur skolförvaltningen i stockholms stad säkerställer att personer med funktionsnedsättning får rätt stöd vid övergångar mellan skolformer enligt delaktighetsprogrammets mål. jag bifogar programmet. </a:t>
            </a:r>
            <a:endParaRPr sz="1800" dirty="0">
              <a:solidFill>
                <a:schemeClr val="dk2"/>
              </a:solidFill>
              <a:latin typeface="Calibri"/>
              <a:ea typeface="Calibri"/>
              <a:cs typeface="Calibri"/>
              <a:sym typeface="Calibri"/>
            </a:endParaRPr>
          </a:p>
          <a:p>
            <a:pPr marL="0" lvl="0" indent="0" algn="l" rtl="0">
              <a:spcBef>
                <a:spcPts val="0"/>
              </a:spcBef>
              <a:spcAft>
                <a:spcPts val="0"/>
              </a:spcAft>
              <a:buNone/>
            </a:pPr>
            <a:endParaRPr sz="1800" dirty="0">
              <a:solidFill>
                <a:schemeClr val="dk2"/>
              </a:solidFill>
              <a:latin typeface="Calibri"/>
              <a:ea typeface="Calibri"/>
              <a:cs typeface="Calibri"/>
              <a:sym typeface="Calibri"/>
            </a:endParaRPr>
          </a:p>
          <a:p>
            <a:pPr marL="0" lvl="0" indent="0" algn="l" rtl="0">
              <a:spcBef>
                <a:spcPts val="0"/>
              </a:spcBef>
              <a:spcAft>
                <a:spcPts val="0"/>
              </a:spcAft>
              <a:buNone/>
            </a:pPr>
            <a:r>
              <a:rPr lang="sv" sz="1800" b="1" dirty="0">
                <a:solidFill>
                  <a:schemeClr val="dk2"/>
                </a:solidFill>
                <a:latin typeface="Calibri"/>
                <a:ea typeface="Calibri"/>
                <a:cs typeface="Calibri"/>
                <a:sym typeface="Calibri"/>
              </a:rPr>
              <a:t>Följdprompt</a:t>
            </a:r>
            <a:endParaRPr sz="1800" b="1" dirty="0">
              <a:solidFill>
                <a:schemeClr val="dk2"/>
              </a:solidFill>
              <a:latin typeface="Calibri"/>
              <a:ea typeface="Calibri"/>
              <a:cs typeface="Calibri"/>
              <a:sym typeface="Calibri"/>
            </a:endParaRPr>
          </a:p>
          <a:p>
            <a:pPr marL="0" lvl="0" indent="0" algn="l" rtl="0">
              <a:spcBef>
                <a:spcPts val="0"/>
              </a:spcBef>
              <a:spcAft>
                <a:spcPts val="0"/>
              </a:spcAft>
              <a:buNone/>
            </a:pPr>
            <a:r>
              <a:rPr lang="sv" sz="1800" dirty="0">
                <a:solidFill>
                  <a:schemeClr val="dk2"/>
                </a:solidFill>
                <a:latin typeface="Calibri"/>
                <a:ea typeface="Calibri"/>
                <a:cs typeface="Calibri"/>
                <a:sym typeface="Calibri"/>
              </a:rPr>
              <a:t>Kan du också föreslå ett sätt att följa upp att övergångarna blir bra? Vad ser du för risker med att det inte fungerar?</a:t>
            </a:r>
            <a:endParaRPr sz="1800" dirty="0">
              <a:solidFill>
                <a:schemeClr val="dk2"/>
              </a:solidFill>
              <a:latin typeface="Calibri"/>
              <a:ea typeface="Calibri"/>
              <a:cs typeface="Calibri"/>
              <a:sym typeface="Calibri"/>
            </a:endParaRPr>
          </a:p>
          <a:p>
            <a:pPr marL="0" lvl="0" indent="0" algn="l" rtl="0">
              <a:spcBef>
                <a:spcPts val="0"/>
              </a:spcBef>
              <a:spcAft>
                <a:spcPts val="0"/>
              </a:spcAft>
              <a:buNone/>
            </a:pPr>
            <a:endParaRPr sz="1800" dirty="0">
              <a:solidFill>
                <a:schemeClr val="dk2"/>
              </a:solidFill>
              <a:latin typeface="Calibri"/>
              <a:ea typeface="Calibri"/>
              <a:cs typeface="Calibri"/>
              <a:sym typeface="Calibri"/>
            </a:endParaRPr>
          </a:p>
          <a:p>
            <a:pPr marL="0" lvl="0" indent="0" algn="l" rtl="0">
              <a:spcBef>
                <a:spcPts val="0"/>
              </a:spcBef>
              <a:spcAft>
                <a:spcPts val="0"/>
              </a:spcAft>
              <a:buNone/>
            </a:pPr>
            <a:endParaRPr sz="1800" dirty="0">
              <a:solidFill>
                <a:schemeClr val="dk2"/>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7"/>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4. </a:t>
            </a:r>
            <a:endParaRPr sz="3120" b="1" dirty="0">
              <a:solidFill>
                <a:schemeClr val="dk1"/>
              </a:solidFill>
            </a:endParaRPr>
          </a:p>
        </p:txBody>
      </p:sp>
      <p:sp>
        <p:nvSpPr>
          <p:cNvPr id="160" name="Google Shape;160;p27"/>
          <p:cNvSpPr txBox="1"/>
          <p:nvPr/>
        </p:nvSpPr>
        <p:spPr>
          <a:xfrm>
            <a:off x="1786775" y="1601475"/>
            <a:ext cx="5867100" cy="236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2"/>
                </a:solidFill>
                <a:latin typeface="Calibri"/>
                <a:ea typeface="Calibri"/>
                <a:cs typeface="Calibri"/>
                <a:sym typeface="Calibri"/>
              </a:rPr>
              <a:t>Prompt</a:t>
            </a:r>
            <a:endParaRPr sz="2000" b="1">
              <a:solidFill>
                <a:schemeClr val="dk2"/>
              </a:solidFill>
              <a:latin typeface="Calibri"/>
              <a:ea typeface="Calibri"/>
              <a:cs typeface="Calibri"/>
              <a:sym typeface="Calibri"/>
            </a:endParaRPr>
          </a:p>
          <a:p>
            <a:pPr marL="0" lvl="0" indent="0" algn="l" rtl="0">
              <a:spcBef>
                <a:spcPts val="0"/>
              </a:spcBef>
              <a:spcAft>
                <a:spcPts val="0"/>
              </a:spcAft>
              <a:buNone/>
            </a:pPr>
            <a:endParaRPr sz="2000" b="1">
              <a:solidFill>
                <a:schemeClr val="dk2"/>
              </a:solidFill>
              <a:latin typeface="Calibri"/>
              <a:ea typeface="Calibri"/>
              <a:cs typeface="Calibri"/>
              <a:sym typeface="Calibri"/>
            </a:endParaRPr>
          </a:p>
          <a:p>
            <a:pPr marL="0" lvl="0" indent="0" algn="l" rtl="0">
              <a:spcBef>
                <a:spcPts val="0"/>
              </a:spcBef>
              <a:spcAft>
                <a:spcPts val="0"/>
              </a:spcAft>
              <a:buNone/>
            </a:pPr>
            <a:r>
              <a:rPr lang="sv" sz="2000">
                <a:solidFill>
                  <a:schemeClr val="dk2"/>
                </a:solidFill>
                <a:latin typeface="Calibri"/>
                <a:ea typeface="Calibri"/>
                <a:cs typeface="Calibri"/>
                <a:sym typeface="Calibri"/>
              </a:rPr>
              <a:t>Ge mig fem frågor jag kan ställa på nästa funktionshindersråd i Stockholms stad för Bostadsbolagen. Hur kan dom bli bättre i sitt arbete för tillgänglighet. Hänvisa till korrekt artikel i Funktionsrättskonventionen.</a:t>
            </a:r>
            <a:endParaRPr sz="2000">
              <a:solidFill>
                <a:schemeClr val="dk2"/>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8"/>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5. </a:t>
            </a:r>
            <a:endParaRPr sz="3120" b="1" dirty="0">
              <a:solidFill>
                <a:schemeClr val="dk1"/>
              </a:solidFill>
            </a:endParaRPr>
          </a:p>
        </p:txBody>
      </p:sp>
      <p:sp>
        <p:nvSpPr>
          <p:cNvPr id="166" name="Google Shape;166;p28"/>
          <p:cNvSpPr txBox="1"/>
          <p:nvPr/>
        </p:nvSpPr>
        <p:spPr>
          <a:xfrm>
            <a:off x="900475" y="1601475"/>
            <a:ext cx="7679700" cy="236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1900" b="1">
                <a:solidFill>
                  <a:schemeClr val="dk2"/>
                </a:solidFill>
                <a:latin typeface="Calibri"/>
                <a:ea typeface="Calibri"/>
                <a:cs typeface="Calibri"/>
                <a:sym typeface="Calibri"/>
              </a:rPr>
              <a:t>Ladda upp ett tjänsteutlåtande </a:t>
            </a:r>
            <a:r>
              <a:rPr lang="sv" sz="1900">
                <a:solidFill>
                  <a:schemeClr val="dk2"/>
                </a:solidFill>
                <a:latin typeface="Calibri"/>
                <a:ea typeface="Calibri"/>
                <a:cs typeface="Calibri"/>
                <a:sym typeface="Calibri"/>
              </a:rPr>
              <a:t>genom att klicka på plus-tecknet i chattrutans vänstra hörn.</a:t>
            </a:r>
            <a:endParaRPr sz="1900" b="1">
              <a:solidFill>
                <a:schemeClr val="dk2"/>
              </a:solidFill>
              <a:latin typeface="Calibri"/>
              <a:ea typeface="Calibri"/>
              <a:cs typeface="Calibri"/>
              <a:sym typeface="Calibri"/>
            </a:endParaRPr>
          </a:p>
          <a:p>
            <a:pPr marL="0" lvl="0" indent="0" algn="l" rtl="0">
              <a:spcBef>
                <a:spcPts val="0"/>
              </a:spcBef>
              <a:spcAft>
                <a:spcPts val="0"/>
              </a:spcAft>
              <a:buNone/>
            </a:pPr>
            <a:endParaRPr sz="1900" b="1">
              <a:solidFill>
                <a:schemeClr val="dk2"/>
              </a:solidFill>
              <a:latin typeface="Calibri"/>
              <a:ea typeface="Calibri"/>
              <a:cs typeface="Calibri"/>
              <a:sym typeface="Calibri"/>
            </a:endParaRPr>
          </a:p>
          <a:p>
            <a:pPr marL="0" lvl="0" indent="0" algn="l" rtl="0">
              <a:spcBef>
                <a:spcPts val="0"/>
              </a:spcBef>
              <a:spcAft>
                <a:spcPts val="0"/>
              </a:spcAft>
              <a:buNone/>
            </a:pPr>
            <a:r>
              <a:rPr lang="sv" sz="1900" b="1">
                <a:solidFill>
                  <a:schemeClr val="dk2"/>
                </a:solidFill>
                <a:latin typeface="Calibri"/>
                <a:ea typeface="Calibri"/>
                <a:cs typeface="Calibri"/>
                <a:sym typeface="Calibri"/>
              </a:rPr>
              <a:t>Prompt</a:t>
            </a:r>
            <a:endParaRPr sz="1900" b="1">
              <a:solidFill>
                <a:schemeClr val="dk2"/>
              </a:solidFill>
              <a:latin typeface="Calibri"/>
              <a:ea typeface="Calibri"/>
              <a:cs typeface="Calibri"/>
              <a:sym typeface="Calibri"/>
            </a:endParaRPr>
          </a:p>
          <a:p>
            <a:pPr marL="0" lvl="0" indent="0" algn="l" rtl="0">
              <a:spcBef>
                <a:spcPts val="0"/>
              </a:spcBef>
              <a:spcAft>
                <a:spcPts val="0"/>
              </a:spcAft>
              <a:buNone/>
            </a:pPr>
            <a:r>
              <a:rPr lang="sv" sz="1900">
                <a:solidFill>
                  <a:schemeClr val="dk2"/>
                </a:solidFill>
                <a:latin typeface="Calibri"/>
                <a:ea typeface="Calibri"/>
                <a:cs typeface="Calibri"/>
                <a:sym typeface="Calibri"/>
              </a:rPr>
              <a:t>Du är expert på intressepolitik. Jag är ledamot i ett av Stockholms stads funktionshindersråd. Kan du sammanfatta på klarspråk vad det står i det tjänstutlåtande som jag bifogar. Om jag vill bedriva påverkansarbete för funktionsrätt, vad borde jag reagera över? </a:t>
            </a:r>
            <a:endParaRPr sz="1900">
              <a:solidFill>
                <a:schemeClr val="dk2"/>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9"/>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Exempel 6. </a:t>
            </a:r>
            <a:endParaRPr sz="3120" b="1" dirty="0">
              <a:solidFill>
                <a:schemeClr val="dk1"/>
              </a:solidFill>
            </a:endParaRPr>
          </a:p>
        </p:txBody>
      </p:sp>
      <p:sp>
        <p:nvSpPr>
          <p:cNvPr id="172" name="Google Shape;172;p29"/>
          <p:cNvSpPr txBox="1"/>
          <p:nvPr/>
        </p:nvSpPr>
        <p:spPr>
          <a:xfrm>
            <a:off x="373300" y="1601475"/>
            <a:ext cx="8050200" cy="236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2"/>
                </a:solidFill>
                <a:latin typeface="Calibri"/>
                <a:ea typeface="Calibri"/>
                <a:cs typeface="Calibri"/>
                <a:sym typeface="Calibri"/>
              </a:rPr>
              <a:t>Ladda upp delaktighetsprogrammet och tillämpningsanvisningarna </a:t>
            </a:r>
            <a:r>
              <a:rPr lang="sv" sz="2000">
                <a:solidFill>
                  <a:schemeClr val="dk2"/>
                </a:solidFill>
                <a:latin typeface="Calibri"/>
                <a:ea typeface="Calibri"/>
                <a:cs typeface="Calibri"/>
                <a:sym typeface="Calibri"/>
              </a:rPr>
              <a:t>genom att klicka på plus-tecknet i chattrutans vänstra hörn.</a:t>
            </a:r>
            <a:endParaRPr sz="2000" b="1">
              <a:solidFill>
                <a:schemeClr val="dk2"/>
              </a:solidFill>
              <a:latin typeface="Calibri"/>
              <a:ea typeface="Calibri"/>
              <a:cs typeface="Calibri"/>
              <a:sym typeface="Calibri"/>
            </a:endParaRPr>
          </a:p>
          <a:p>
            <a:pPr marL="0" lvl="0" indent="0" algn="l" rtl="0">
              <a:spcBef>
                <a:spcPts val="0"/>
              </a:spcBef>
              <a:spcAft>
                <a:spcPts val="0"/>
              </a:spcAft>
              <a:buNone/>
            </a:pPr>
            <a:endParaRPr sz="2000" b="1">
              <a:solidFill>
                <a:schemeClr val="dk2"/>
              </a:solidFill>
              <a:latin typeface="Calibri"/>
              <a:ea typeface="Calibri"/>
              <a:cs typeface="Calibri"/>
              <a:sym typeface="Calibri"/>
            </a:endParaRPr>
          </a:p>
          <a:p>
            <a:pPr marL="0" lvl="0" indent="0" algn="l" rtl="0">
              <a:spcBef>
                <a:spcPts val="0"/>
              </a:spcBef>
              <a:spcAft>
                <a:spcPts val="0"/>
              </a:spcAft>
              <a:buNone/>
            </a:pPr>
            <a:r>
              <a:rPr lang="sv" sz="2000" b="1">
                <a:solidFill>
                  <a:schemeClr val="dk2"/>
                </a:solidFill>
                <a:latin typeface="Calibri"/>
                <a:ea typeface="Calibri"/>
                <a:cs typeface="Calibri"/>
                <a:sym typeface="Calibri"/>
              </a:rPr>
              <a:t>Prompt</a:t>
            </a:r>
            <a:endParaRPr sz="2000" b="1">
              <a:solidFill>
                <a:schemeClr val="dk2"/>
              </a:solidFill>
              <a:latin typeface="Calibri"/>
              <a:ea typeface="Calibri"/>
              <a:cs typeface="Calibri"/>
              <a:sym typeface="Calibri"/>
            </a:endParaRPr>
          </a:p>
          <a:p>
            <a:pPr marL="0" lvl="0" indent="0" algn="l" rtl="0">
              <a:spcBef>
                <a:spcPts val="0"/>
              </a:spcBef>
              <a:spcAft>
                <a:spcPts val="0"/>
              </a:spcAft>
              <a:buNone/>
            </a:pPr>
            <a:r>
              <a:rPr lang="sv" sz="2000">
                <a:solidFill>
                  <a:schemeClr val="dk2"/>
                </a:solidFill>
                <a:latin typeface="Calibri"/>
                <a:ea typeface="Calibri"/>
                <a:cs typeface="Calibri"/>
                <a:sym typeface="Calibri"/>
              </a:rPr>
              <a:t>Du är expert på utvärdering. Vi i funktionshindersrådet för Bromma och Hässelby-Vällingby i Stockholms stad tycker det är otydligt vad vi har för inflytande på stadsdelen. Vad rådet leder till. Vi vill ha hjälp att ta fram en enkät för att kunna följa upp vårt arbete. Vi bifogar vägledningen för rådens arbete och Stockholms delaktighetsprogram. </a:t>
            </a:r>
            <a:endParaRPr sz="2000">
              <a:solidFill>
                <a:schemeClr val="dk2"/>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0"/>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dirty="0">
                <a:solidFill>
                  <a:schemeClr val="dk1"/>
                </a:solidFill>
              </a:rPr>
              <a:t>Testa själva! </a:t>
            </a:r>
            <a:endParaRPr sz="3120" b="1" dirty="0">
              <a:solidFill>
                <a:schemeClr val="dk1"/>
              </a:solidFill>
            </a:endParaRPr>
          </a:p>
        </p:txBody>
      </p:sp>
      <p:sp>
        <p:nvSpPr>
          <p:cNvPr id="178" name="Google Shape;178;p30"/>
          <p:cNvSpPr txBox="1"/>
          <p:nvPr/>
        </p:nvSpPr>
        <p:spPr>
          <a:xfrm>
            <a:off x="1788800" y="1154425"/>
            <a:ext cx="6258000" cy="338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1800" b="1"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https://chatgpt.com/</a:t>
            </a:r>
            <a:r>
              <a:rPr lang="sv" sz="1800" b="1">
                <a:latin typeface="Calibri"/>
                <a:ea typeface="Calibri"/>
                <a:cs typeface="Calibri"/>
                <a:sym typeface="Calibri"/>
              </a:rPr>
              <a:t> </a:t>
            </a:r>
            <a:endParaRPr sz="1800" b="1">
              <a:latin typeface="Calibri"/>
              <a:ea typeface="Calibri"/>
              <a:cs typeface="Calibri"/>
              <a:sym typeface="Calibri"/>
            </a:endParaRPr>
          </a:p>
          <a:p>
            <a:pPr marL="0" lvl="0" indent="0" algn="l" rtl="0">
              <a:spcBef>
                <a:spcPts val="0"/>
              </a:spcBef>
              <a:spcAft>
                <a:spcPts val="0"/>
              </a:spcAft>
              <a:buNone/>
            </a:pPr>
            <a:endParaRPr sz="1700" b="1">
              <a:latin typeface="Calibri"/>
              <a:ea typeface="Calibri"/>
              <a:cs typeface="Calibri"/>
              <a:sym typeface="Calibri"/>
            </a:endParaRPr>
          </a:p>
          <a:p>
            <a:pPr marL="0" lvl="0" indent="0" algn="l" rtl="0">
              <a:spcBef>
                <a:spcPts val="0"/>
              </a:spcBef>
              <a:spcAft>
                <a:spcPts val="0"/>
              </a:spcAft>
              <a:buNone/>
            </a:pPr>
            <a:r>
              <a:rPr lang="sv" sz="1700" b="1">
                <a:latin typeface="Calibri"/>
                <a:ea typeface="Calibri"/>
                <a:cs typeface="Calibri"/>
                <a:sym typeface="Calibri"/>
              </a:rPr>
              <a:t>I små grupper eller individuellt</a:t>
            </a:r>
            <a:endParaRPr sz="1700">
              <a:latin typeface="Calibri"/>
              <a:ea typeface="Calibri"/>
              <a:cs typeface="Calibri"/>
              <a:sym typeface="Calibri"/>
            </a:endParaRPr>
          </a:p>
          <a:p>
            <a:pPr marL="457200" lvl="0" indent="-336550" algn="l" rtl="0">
              <a:lnSpc>
                <a:spcPct val="115000"/>
              </a:lnSpc>
              <a:spcBef>
                <a:spcPts val="1200"/>
              </a:spcBef>
              <a:spcAft>
                <a:spcPts val="0"/>
              </a:spcAft>
              <a:buSzPts val="1700"/>
              <a:buFont typeface="Calibri"/>
              <a:buChar char="●"/>
            </a:pPr>
            <a:r>
              <a:rPr lang="sv" sz="1700">
                <a:solidFill>
                  <a:schemeClr val="dk2"/>
                </a:solidFill>
                <a:latin typeface="Calibri"/>
                <a:ea typeface="Calibri"/>
                <a:cs typeface="Calibri"/>
                <a:sym typeface="Calibri"/>
              </a:rPr>
              <a:t>Vad är aktuellt i ditt råd? Kan du promta något som hjälper dig där? </a:t>
            </a:r>
            <a:endParaRPr sz="1700">
              <a:solidFill>
                <a:schemeClr val="dk2"/>
              </a:solidFill>
              <a:latin typeface="Calibri"/>
              <a:ea typeface="Calibri"/>
              <a:cs typeface="Calibri"/>
              <a:sym typeface="Calibri"/>
            </a:endParaRPr>
          </a:p>
          <a:p>
            <a:pPr marL="0" lvl="0" indent="0" algn="l" rtl="0">
              <a:lnSpc>
                <a:spcPct val="115000"/>
              </a:lnSpc>
              <a:spcBef>
                <a:spcPts val="1200"/>
              </a:spcBef>
              <a:spcAft>
                <a:spcPts val="0"/>
              </a:spcAft>
              <a:buNone/>
            </a:pPr>
            <a:r>
              <a:rPr lang="sv" sz="1700">
                <a:solidFill>
                  <a:schemeClr val="dk2"/>
                </a:solidFill>
                <a:latin typeface="Calibri"/>
                <a:ea typeface="Calibri"/>
                <a:cs typeface="Calibri"/>
                <a:sym typeface="Calibri"/>
              </a:rPr>
              <a:t>Förslag att testa: </a:t>
            </a:r>
            <a:endParaRPr sz="1700">
              <a:solidFill>
                <a:schemeClr val="dk2"/>
              </a:solidFill>
              <a:latin typeface="Calibri"/>
              <a:ea typeface="Calibri"/>
              <a:cs typeface="Calibri"/>
              <a:sym typeface="Calibri"/>
            </a:endParaRPr>
          </a:p>
          <a:p>
            <a:pPr marL="457200" lvl="0" indent="-336550" algn="l" rtl="0">
              <a:lnSpc>
                <a:spcPct val="115000"/>
              </a:lnSpc>
              <a:spcBef>
                <a:spcPts val="1200"/>
              </a:spcBef>
              <a:spcAft>
                <a:spcPts val="0"/>
              </a:spcAft>
              <a:buSzPts val="1700"/>
              <a:buFont typeface="Calibri"/>
              <a:buChar char="●"/>
            </a:pPr>
            <a:r>
              <a:rPr lang="sv" sz="1700">
                <a:solidFill>
                  <a:schemeClr val="dk2"/>
                </a:solidFill>
                <a:latin typeface="Calibri"/>
                <a:ea typeface="Calibri"/>
                <a:cs typeface="Calibri"/>
                <a:sym typeface="Calibri"/>
              </a:rPr>
              <a:t>Få hjälp att formulera frågor eller synpunkter</a:t>
            </a:r>
            <a:endParaRPr sz="1700">
              <a:solidFill>
                <a:schemeClr val="dk2"/>
              </a:solidFill>
              <a:latin typeface="Calibri"/>
              <a:ea typeface="Calibri"/>
              <a:cs typeface="Calibri"/>
              <a:sym typeface="Calibri"/>
            </a:endParaRPr>
          </a:p>
          <a:p>
            <a:pPr marL="457200" lvl="0" indent="-336550" algn="l" rtl="0">
              <a:lnSpc>
                <a:spcPct val="115000"/>
              </a:lnSpc>
              <a:spcBef>
                <a:spcPts val="0"/>
              </a:spcBef>
              <a:spcAft>
                <a:spcPts val="0"/>
              </a:spcAft>
              <a:buSzPts val="1700"/>
              <a:buFont typeface="Calibri"/>
              <a:buChar char="●"/>
            </a:pPr>
            <a:r>
              <a:rPr lang="sv" sz="1700">
                <a:solidFill>
                  <a:schemeClr val="dk2"/>
                </a:solidFill>
                <a:latin typeface="Calibri"/>
                <a:ea typeface="Calibri"/>
                <a:cs typeface="Calibri"/>
                <a:sym typeface="Calibri"/>
              </a:rPr>
              <a:t>Få stöd i att läsa och förstå ett dokument</a:t>
            </a:r>
            <a:endParaRPr sz="1700">
              <a:solidFill>
                <a:schemeClr val="dk2"/>
              </a:solidFill>
              <a:latin typeface="Calibri"/>
              <a:ea typeface="Calibri"/>
              <a:cs typeface="Calibri"/>
              <a:sym typeface="Calibri"/>
            </a:endParaRPr>
          </a:p>
          <a:p>
            <a:pPr marL="457200" lvl="0" indent="-336550" algn="l" rtl="0">
              <a:lnSpc>
                <a:spcPct val="115000"/>
              </a:lnSpc>
              <a:spcBef>
                <a:spcPts val="0"/>
              </a:spcBef>
              <a:spcAft>
                <a:spcPts val="0"/>
              </a:spcAft>
              <a:buSzPts val="1700"/>
              <a:buFont typeface="Calibri"/>
              <a:buChar char="●"/>
            </a:pPr>
            <a:r>
              <a:rPr lang="sv" sz="1700">
                <a:solidFill>
                  <a:schemeClr val="dk2"/>
                </a:solidFill>
                <a:latin typeface="Calibri"/>
                <a:ea typeface="Calibri"/>
                <a:cs typeface="Calibri"/>
                <a:sym typeface="Calibri"/>
              </a:rPr>
              <a:t>Skriva ett förslag till förbättring</a:t>
            </a:r>
            <a:endParaRPr sz="1700">
              <a:solidFill>
                <a:schemeClr val="dk2"/>
              </a:solidFill>
              <a:latin typeface="Calibri"/>
              <a:ea typeface="Calibri"/>
              <a:cs typeface="Calibri"/>
              <a:sym typeface="Calibri"/>
            </a:endParaRPr>
          </a:p>
          <a:p>
            <a:pPr marL="457200" lvl="0" indent="-336550" algn="l" rtl="0">
              <a:lnSpc>
                <a:spcPct val="115000"/>
              </a:lnSpc>
              <a:spcBef>
                <a:spcPts val="0"/>
              </a:spcBef>
              <a:spcAft>
                <a:spcPts val="0"/>
              </a:spcAft>
              <a:buSzPts val="1700"/>
              <a:buFont typeface="Calibri"/>
              <a:buChar char="●"/>
            </a:pPr>
            <a:r>
              <a:rPr lang="sv" sz="1700">
                <a:solidFill>
                  <a:schemeClr val="dk2"/>
                </a:solidFill>
                <a:latin typeface="Calibri"/>
                <a:ea typeface="Calibri"/>
                <a:cs typeface="Calibri"/>
                <a:sym typeface="Calibri"/>
              </a:rPr>
              <a:t>Skriva en insändare eller debattartikel</a:t>
            </a:r>
            <a:endParaRPr sz="1700">
              <a:solidFill>
                <a:schemeClr val="dk2"/>
              </a:solidFill>
              <a:latin typeface="Calibri"/>
              <a:ea typeface="Calibri"/>
              <a:cs typeface="Calibri"/>
              <a:sym typeface="Calibri"/>
            </a:endParaRPr>
          </a:p>
          <a:p>
            <a:pPr marL="457200" lvl="0" indent="-336550" algn="l" rtl="0">
              <a:lnSpc>
                <a:spcPct val="115000"/>
              </a:lnSpc>
              <a:spcBef>
                <a:spcPts val="0"/>
              </a:spcBef>
              <a:spcAft>
                <a:spcPts val="0"/>
              </a:spcAft>
              <a:buSzPts val="1700"/>
              <a:buFont typeface="Calibri"/>
              <a:buChar char="●"/>
            </a:pPr>
            <a:r>
              <a:rPr lang="sv" sz="1700">
                <a:solidFill>
                  <a:schemeClr val="dk2"/>
                </a:solidFill>
                <a:latin typeface="Calibri"/>
                <a:ea typeface="Calibri"/>
                <a:cs typeface="Calibri"/>
                <a:sym typeface="Calibri"/>
              </a:rPr>
              <a:t>Koppla ett problem till FN-konventionen</a:t>
            </a:r>
            <a:endParaRPr sz="1700">
              <a:solidFill>
                <a:schemeClr val="dk2"/>
              </a:solidFill>
              <a:latin typeface="Calibri"/>
              <a:ea typeface="Calibri"/>
              <a:cs typeface="Calibri"/>
              <a:sym typeface="Calibri"/>
            </a:endParaRPr>
          </a:p>
          <a:p>
            <a:pPr marL="457200" lvl="0" indent="0" algn="l" rtl="0">
              <a:lnSpc>
                <a:spcPct val="115000"/>
              </a:lnSpc>
              <a:spcBef>
                <a:spcPts val="1200"/>
              </a:spcBef>
              <a:spcAft>
                <a:spcPts val="0"/>
              </a:spcAft>
              <a:buNone/>
            </a:pPr>
            <a:endParaRPr>
              <a:solidFill>
                <a:schemeClr val="dk2"/>
              </a:solidFill>
              <a:latin typeface="Source Code Pro"/>
              <a:ea typeface="Source Code Pro"/>
              <a:cs typeface="Source Code Pro"/>
              <a:sym typeface="Source Code Pro"/>
            </a:endParaRPr>
          </a:p>
          <a:p>
            <a:pPr marL="457200" lvl="0" indent="0" algn="l" rtl="0">
              <a:lnSpc>
                <a:spcPct val="115000"/>
              </a:lnSpc>
              <a:spcBef>
                <a:spcPts val="1200"/>
              </a:spcBef>
              <a:spcAft>
                <a:spcPts val="0"/>
              </a:spcAft>
              <a:buNone/>
            </a:pPr>
            <a:endParaRPr>
              <a:solidFill>
                <a:schemeClr val="dk2"/>
              </a:solidFill>
              <a:latin typeface="Source Code Pro"/>
              <a:ea typeface="Source Code Pro"/>
              <a:cs typeface="Source Code Pro"/>
              <a:sym typeface="Source Code Pro"/>
            </a:endParaRPr>
          </a:p>
          <a:p>
            <a:pPr marL="0" lvl="0" indent="0" algn="l" rtl="0">
              <a:lnSpc>
                <a:spcPct val="115000"/>
              </a:lnSpc>
              <a:spcBef>
                <a:spcPts val="1200"/>
              </a:spcBef>
              <a:spcAft>
                <a:spcPts val="0"/>
              </a:spcAft>
              <a:buNone/>
            </a:pPr>
            <a:endParaRPr sz="1800">
              <a:solidFill>
                <a:schemeClr val="dk2"/>
              </a:solidFill>
              <a:latin typeface="Source Code Pro"/>
              <a:ea typeface="Source Code Pro"/>
              <a:cs typeface="Source Code Pro"/>
              <a:sym typeface="Source Code Pro"/>
            </a:endParaRPr>
          </a:p>
          <a:p>
            <a:pPr marL="0" lvl="0" indent="0" algn="l" rtl="0">
              <a:lnSpc>
                <a:spcPct val="115000"/>
              </a:lnSpc>
              <a:spcBef>
                <a:spcPts val="1200"/>
              </a:spcBef>
              <a:spcAft>
                <a:spcPts val="0"/>
              </a:spcAft>
              <a:buNone/>
            </a:pPr>
            <a:endParaRPr sz="1800">
              <a:solidFill>
                <a:schemeClr val="dk2"/>
              </a:solidFill>
              <a:latin typeface="Source Code Pro"/>
              <a:ea typeface="Source Code Pro"/>
              <a:cs typeface="Source Code Pro"/>
              <a:sym typeface="Source Code Pro"/>
            </a:endParaRPr>
          </a:p>
          <a:p>
            <a:pPr marL="0" lvl="0" indent="0" algn="l" rtl="0">
              <a:lnSpc>
                <a:spcPct val="115000"/>
              </a:lnSpc>
              <a:spcBef>
                <a:spcPts val="1200"/>
              </a:spcBef>
              <a:spcAft>
                <a:spcPts val="1200"/>
              </a:spcAft>
              <a:buNone/>
            </a:pPr>
            <a:endParaRPr sz="1800">
              <a:solidFill>
                <a:schemeClr val="dk2"/>
              </a:solidFill>
              <a:latin typeface="Source Code Pro"/>
              <a:ea typeface="Source Code Pro"/>
              <a:cs typeface="Source Code Pro"/>
              <a:sym typeface="Source Code Pr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1"/>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Gruppdiskussion</a:t>
            </a:r>
            <a:endParaRPr sz="3120" b="1">
              <a:solidFill>
                <a:schemeClr val="dk1"/>
              </a:solidFill>
            </a:endParaRPr>
          </a:p>
        </p:txBody>
      </p:sp>
      <p:sp>
        <p:nvSpPr>
          <p:cNvPr id="184" name="Google Shape;184;p31"/>
          <p:cNvSpPr txBox="1"/>
          <p:nvPr/>
        </p:nvSpPr>
        <p:spPr>
          <a:xfrm>
            <a:off x="2268675" y="1737600"/>
            <a:ext cx="4521000" cy="2783100"/>
          </a:xfrm>
          <a:prstGeom prst="rect">
            <a:avLst/>
          </a:prstGeom>
          <a:noFill/>
          <a:ln>
            <a:noFill/>
          </a:ln>
        </p:spPr>
        <p:txBody>
          <a:bodyPr spcFirstLastPara="1" wrap="square" lIns="91425" tIns="91425" rIns="91425" bIns="91425" anchor="t" anchorCtr="0">
            <a:noAutofit/>
          </a:bodyPr>
          <a:lstStyle/>
          <a:p>
            <a:pPr marL="457200" lvl="0" indent="-349250" algn="l" rtl="0">
              <a:lnSpc>
                <a:spcPct val="115000"/>
              </a:lnSpc>
              <a:spcBef>
                <a:spcPts val="1200"/>
              </a:spcBef>
              <a:spcAft>
                <a:spcPts val="0"/>
              </a:spcAft>
              <a:buSzPts val="1900"/>
              <a:buFont typeface="Calibri"/>
              <a:buChar char="●"/>
            </a:pPr>
            <a:r>
              <a:rPr lang="sv" sz="1900">
                <a:latin typeface="Calibri"/>
                <a:ea typeface="Calibri"/>
                <a:cs typeface="Calibri"/>
                <a:sym typeface="Calibri"/>
              </a:rPr>
              <a:t>Vad var mest användbart?</a:t>
            </a:r>
            <a:br>
              <a:rPr lang="sv" sz="1900">
                <a:latin typeface="Calibri"/>
                <a:ea typeface="Calibri"/>
                <a:cs typeface="Calibri"/>
                <a:sym typeface="Calibri"/>
              </a:rPr>
            </a:br>
            <a:endParaRPr sz="1900">
              <a:latin typeface="Calibri"/>
              <a:ea typeface="Calibri"/>
              <a:cs typeface="Calibri"/>
              <a:sym typeface="Calibri"/>
            </a:endParaRPr>
          </a:p>
          <a:p>
            <a:pPr marL="457200" lvl="0" indent="-349250" algn="l" rtl="0">
              <a:lnSpc>
                <a:spcPct val="115000"/>
              </a:lnSpc>
              <a:spcBef>
                <a:spcPts val="0"/>
              </a:spcBef>
              <a:spcAft>
                <a:spcPts val="0"/>
              </a:spcAft>
              <a:buSzPts val="1900"/>
              <a:buFont typeface="Calibri"/>
              <a:buChar char="●"/>
            </a:pPr>
            <a:r>
              <a:rPr lang="sv" sz="1900">
                <a:latin typeface="Calibri"/>
                <a:ea typeface="Calibri"/>
                <a:cs typeface="Calibri"/>
                <a:sym typeface="Calibri"/>
              </a:rPr>
              <a:t>Fick du några nya tankar eller idéer?</a:t>
            </a:r>
            <a:br>
              <a:rPr lang="sv" sz="1900">
                <a:latin typeface="Calibri"/>
                <a:ea typeface="Calibri"/>
                <a:cs typeface="Calibri"/>
                <a:sym typeface="Calibri"/>
              </a:rPr>
            </a:br>
            <a:endParaRPr sz="1900">
              <a:latin typeface="Calibri"/>
              <a:ea typeface="Calibri"/>
              <a:cs typeface="Calibri"/>
              <a:sym typeface="Calibri"/>
            </a:endParaRPr>
          </a:p>
          <a:p>
            <a:pPr marL="457200" lvl="0" indent="-349250" algn="l" rtl="0">
              <a:lnSpc>
                <a:spcPct val="115000"/>
              </a:lnSpc>
              <a:spcBef>
                <a:spcPts val="0"/>
              </a:spcBef>
              <a:spcAft>
                <a:spcPts val="0"/>
              </a:spcAft>
              <a:buSzPts val="1900"/>
              <a:buFont typeface="Calibri"/>
              <a:buChar char="●"/>
            </a:pPr>
            <a:r>
              <a:rPr lang="sv" sz="1900">
                <a:latin typeface="Calibri"/>
                <a:ea typeface="Calibri"/>
                <a:cs typeface="Calibri"/>
                <a:sym typeface="Calibri"/>
              </a:rPr>
              <a:t>Hur skulle du vilja använda ChatGPT i ditt uppdrag?</a:t>
            </a:r>
            <a:endParaRPr sz="19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Upplägg av kvällens workshop</a:t>
            </a:r>
            <a:endParaRPr sz="3120" b="1">
              <a:solidFill>
                <a:schemeClr val="dk1"/>
              </a:solidFill>
            </a:endParaRPr>
          </a:p>
        </p:txBody>
      </p:sp>
      <p:sp>
        <p:nvSpPr>
          <p:cNvPr id="73" name="Google Shape;73;p14"/>
          <p:cNvSpPr txBox="1"/>
          <p:nvPr/>
        </p:nvSpPr>
        <p:spPr>
          <a:xfrm>
            <a:off x="1306748" y="1154425"/>
            <a:ext cx="7706700" cy="3754800"/>
          </a:xfrm>
          <a:prstGeom prst="rect">
            <a:avLst/>
          </a:prstGeom>
          <a:noFill/>
          <a:ln>
            <a:noFill/>
          </a:ln>
        </p:spPr>
        <p:txBody>
          <a:bodyPr spcFirstLastPara="1" wrap="square" lIns="91425" tIns="91425" rIns="91425" bIns="91425" anchor="t" anchorCtr="0">
            <a:spAutoFit/>
          </a:bodyPr>
          <a:lstStyle/>
          <a:p>
            <a:pPr marL="914400" lvl="0" indent="-330200" algn="l" rtl="0">
              <a:lnSpc>
                <a:spcPct val="115000"/>
              </a:lnSpc>
              <a:spcBef>
                <a:spcPts val="1200"/>
              </a:spcBef>
              <a:spcAft>
                <a:spcPts val="0"/>
              </a:spcAft>
              <a:buSzPts val="1600"/>
              <a:buChar char="●"/>
            </a:pPr>
            <a:r>
              <a:rPr lang="sv" sz="1900" dirty="0"/>
              <a:t>Hej, vi tar en presentationsrunda!</a:t>
            </a:r>
            <a:endParaRPr sz="1900" dirty="0"/>
          </a:p>
          <a:p>
            <a:pPr marL="0" lvl="0" indent="0" algn="l" rtl="0">
              <a:lnSpc>
                <a:spcPct val="115000"/>
              </a:lnSpc>
              <a:spcBef>
                <a:spcPts val="1200"/>
              </a:spcBef>
              <a:spcAft>
                <a:spcPts val="0"/>
              </a:spcAft>
              <a:buNone/>
            </a:pPr>
            <a:r>
              <a:rPr lang="sv" sz="1900" b="1" dirty="0"/>
              <a:t>18.15-18.45</a:t>
            </a:r>
            <a:endParaRPr sz="1900" b="1" dirty="0"/>
          </a:p>
          <a:p>
            <a:pPr marL="914400" lvl="0" indent="-330200" algn="l" rtl="0">
              <a:lnSpc>
                <a:spcPct val="115000"/>
              </a:lnSpc>
              <a:spcBef>
                <a:spcPts val="1200"/>
              </a:spcBef>
              <a:spcAft>
                <a:spcPts val="0"/>
              </a:spcAft>
              <a:buSzPts val="1600"/>
              <a:buChar char="●"/>
            </a:pPr>
            <a:r>
              <a:rPr lang="sv" sz="1900" dirty="0"/>
              <a:t>Vad är AI och varför är det viktigt? </a:t>
            </a:r>
            <a:endParaRPr sz="1900" dirty="0"/>
          </a:p>
          <a:p>
            <a:pPr marL="914400" lvl="0" indent="-330200" algn="l" rtl="0">
              <a:lnSpc>
                <a:spcPct val="115000"/>
              </a:lnSpc>
              <a:spcBef>
                <a:spcPts val="0"/>
              </a:spcBef>
              <a:spcAft>
                <a:spcPts val="0"/>
              </a:spcAft>
              <a:buSzPts val="1600"/>
              <a:buChar char="●"/>
            </a:pPr>
            <a:r>
              <a:rPr lang="sv" sz="1900" dirty="0"/>
              <a:t>Exempel på hur ChatGPT kan stötta i rådsarbetet</a:t>
            </a:r>
            <a:endParaRPr sz="1900" dirty="0"/>
          </a:p>
          <a:p>
            <a:pPr marL="0" lvl="0" indent="0" algn="l" rtl="0">
              <a:lnSpc>
                <a:spcPct val="115000"/>
              </a:lnSpc>
              <a:spcBef>
                <a:spcPts val="1200"/>
              </a:spcBef>
              <a:spcAft>
                <a:spcPts val="0"/>
              </a:spcAft>
              <a:buNone/>
            </a:pPr>
            <a:r>
              <a:rPr lang="sv" sz="1900" b="1" dirty="0"/>
              <a:t>18.45-19.30</a:t>
            </a:r>
            <a:endParaRPr sz="1900" b="1" dirty="0"/>
          </a:p>
          <a:p>
            <a:pPr marL="914400" lvl="0" indent="-330200" algn="l" rtl="0">
              <a:lnSpc>
                <a:spcPct val="115000"/>
              </a:lnSpc>
              <a:spcBef>
                <a:spcPts val="1200"/>
              </a:spcBef>
              <a:spcAft>
                <a:spcPts val="0"/>
              </a:spcAft>
              <a:buSzPts val="1600"/>
              <a:buChar char="●"/>
            </a:pPr>
            <a:r>
              <a:rPr lang="sv" sz="1900" dirty="0"/>
              <a:t>Testa själva! (fika och paus)</a:t>
            </a:r>
            <a:endParaRPr sz="1900" dirty="0"/>
          </a:p>
          <a:p>
            <a:pPr marL="0" lvl="0" indent="0" algn="l" rtl="0">
              <a:lnSpc>
                <a:spcPct val="115000"/>
              </a:lnSpc>
              <a:spcBef>
                <a:spcPts val="1200"/>
              </a:spcBef>
              <a:spcAft>
                <a:spcPts val="0"/>
              </a:spcAft>
              <a:buNone/>
            </a:pPr>
            <a:r>
              <a:rPr lang="sv" sz="1900" b="1" dirty="0"/>
              <a:t>19.30 </a:t>
            </a:r>
            <a:endParaRPr sz="1900" b="1" dirty="0"/>
          </a:p>
          <a:p>
            <a:pPr marL="914400" lvl="0" indent="-349250" algn="l" rtl="0">
              <a:lnSpc>
                <a:spcPct val="115000"/>
              </a:lnSpc>
              <a:spcBef>
                <a:spcPts val="1200"/>
              </a:spcBef>
              <a:spcAft>
                <a:spcPts val="0"/>
              </a:spcAft>
              <a:buSzPts val="1900"/>
              <a:buChar char="●"/>
            </a:pPr>
            <a:r>
              <a:rPr lang="sv" sz="1900" dirty="0"/>
              <a:t>Gruppdiskussion</a:t>
            </a:r>
            <a:endParaRPr sz="1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2"/>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Tack för ikväll!</a:t>
            </a:r>
            <a:endParaRPr sz="3120" b="1">
              <a:solidFill>
                <a:schemeClr val="dk1"/>
              </a:solidFill>
            </a:endParaRPr>
          </a:p>
        </p:txBody>
      </p:sp>
      <p:sp>
        <p:nvSpPr>
          <p:cNvPr id="190" name="Google Shape;190;p32"/>
          <p:cNvSpPr txBox="1"/>
          <p:nvPr/>
        </p:nvSpPr>
        <p:spPr>
          <a:xfrm>
            <a:off x="1903100" y="1723150"/>
            <a:ext cx="5835300" cy="2797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sv" sz="1900" b="1">
                <a:latin typeface="Calibri"/>
                <a:ea typeface="Calibri"/>
                <a:cs typeface="Calibri"/>
                <a:sym typeface="Calibri"/>
              </a:rPr>
              <a:t>Marian Bergroth, </a:t>
            </a:r>
            <a:br>
              <a:rPr lang="sv" sz="1900" b="1">
                <a:latin typeface="Calibri"/>
                <a:ea typeface="Calibri"/>
                <a:cs typeface="Calibri"/>
                <a:sym typeface="Calibri"/>
              </a:rPr>
            </a:br>
            <a:r>
              <a:rPr lang="sv" sz="1900">
                <a:latin typeface="Calibri"/>
                <a:ea typeface="Calibri"/>
                <a:cs typeface="Calibri"/>
                <a:sym typeface="Calibri"/>
              </a:rPr>
              <a:t>projektledare för Våra röster ska höras</a:t>
            </a:r>
            <a:endParaRPr sz="1900">
              <a:latin typeface="Calibri"/>
              <a:ea typeface="Calibri"/>
              <a:cs typeface="Calibri"/>
              <a:sym typeface="Calibri"/>
            </a:endParaRPr>
          </a:p>
          <a:p>
            <a:pPr marL="0" lvl="0" indent="0" algn="l" rtl="0">
              <a:lnSpc>
                <a:spcPct val="115000"/>
              </a:lnSpc>
              <a:spcBef>
                <a:spcPts val="2300"/>
              </a:spcBef>
              <a:spcAft>
                <a:spcPts val="0"/>
              </a:spcAft>
              <a:buNone/>
            </a:pPr>
            <a:r>
              <a:rPr lang="sv" sz="1900">
                <a:latin typeface="Calibri"/>
                <a:ea typeface="Calibri"/>
                <a:cs typeface="Calibri"/>
                <a:sym typeface="Calibri"/>
              </a:rPr>
              <a:t>E-post: </a:t>
            </a:r>
            <a:r>
              <a:rPr lang="sv" sz="1900">
                <a:solidFill>
                  <a:srgbClr val="272626"/>
                </a:solidFill>
                <a:highlight>
                  <a:srgbClr val="FDFDFD"/>
                </a:highlight>
                <a:latin typeface="Calibri"/>
                <a:ea typeface="Calibri"/>
                <a:cs typeface="Calibri"/>
                <a:sym typeface="Calibri"/>
              </a:rPr>
              <a:t>marian.bergroth@funktionsrattstockholm.se</a:t>
            </a:r>
            <a:endParaRPr sz="1900">
              <a:solidFill>
                <a:srgbClr val="272626"/>
              </a:solidFill>
              <a:highlight>
                <a:srgbClr val="FDFDFD"/>
              </a:highlight>
              <a:latin typeface="Calibri"/>
              <a:ea typeface="Calibri"/>
              <a:cs typeface="Calibri"/>
              <a:sym typeface="Calibri"/>
            </a:endParaRPr>
          </a:p>
          <a:p>
            <a:pPr marL="0" lvl="0" indent="0" algn="l" rtl="0">
              <a:lnSpc>
                <a:spcPct val="115000"/>
              </a:lnSpc>
              <a:spcBef>
                <a:spcPts val="2300"/>
              </a:spcBef>
              <a:spcAft>
                <a:spcPts val="2300"/>
              </a:spcAft>
              <a:buNone/>
            </a:pPr>
            <a:r>
              <a:rPr lang="sv" sz="1900">
                <a:solidFill>
                  <a:srgbClr val="272626"/>
                </a:solidFill>
                <a:highlight>
                  <a:srgbClr val="FDFDFD"/>
                </a:highlight>
                <a:latin typeface="Calibri"/>
                <a:ea typeface="Calibri"/>
                <a:cs typeface="Calibri"/>
                <a:sym typeface="Calibri"/>
              </a:rPr>
              <a:t>Telefon och sms: 073-089 94 46</a:t>
            </a:r>
            <a:endParaRPr sz="19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Vad är AI egentligen?</a:t>
            </a:r>
            <a:endParaRPr sz="3120" b="1">
              <a:solidFill>
                <a:schemeClr val="dk1"/>
              </a:solidFill>
            </a:endParaRPr>
          </a:p>
        </p:txBody>
      </p:sp>
      <p:sp>
        <p:nvSpPr>
          <p:cNvPr id="79" name="Google Shape;79;p15"/>
          <p:cNvSpPr txBox="1"/>
          <p:nvPr/>
        </p:nvSpPr>
        <p:spPr>
          <a:xfrm>
            <a:off x="1230350" y="1892625"/>
            <a:ext cx="20670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000">
              <a:solidFill>
                <a:schemeClr val="dk2"/>
              </a:solidFill>
              <a:latin typeface="Source Code Pro"/>
              <a:ea typeface="Source Code Pro"/>
              <a:cs typeface="Source Code Pro"/>
              <a:sym typeface="Source Code Pro"/>
            </a:endParaRPr>
          </a:p>
        </p:txBody>
      </p:sp>
      <p:sp>
        <p:nvSpPr>
          <p:cNvPr id="80" name="Google Shape;80;p15"/>
          <p:cNvSpPr txBox="1"/>
          <p:nvPr/>
        </p:nvSpPr>
        <p:spPr>
          <a:xfrm>
            <a:off x="1405500" y="1465300"/>
            <a:ext cx="6010500" cy="3186300"/>
          </a:xfrm>
          <a:prstGeom prst="rect">
            <a:avLst/>
          </a:prstGeom>
          <a:noFill/>
          <a:ln>
            <a:noFill/>
          </a:ln>
        </p:spPr>
        <p:txBody>
          <a:bodyPr spcFirstLastPara="1" wrap="square" lIns="91425" tIns="91425" rIns="91425" bIns="91425" anchor="t" anchorCtr="0">
            <a:spAutoFit/>
          </a:bodyPr>
          <a:lstStyle/>
          <a:p>
            <a:pPr marL="457200" lvl="0" indent="-317500" algn="l" rtl="0">
              <a:lnSpc>
                <a:spcPct val="115000"/>
              </a:lnSpc>
              <a:spcBef>
                <a:spcPts val="1200"/>
              </a:spcBef>
              <a:spcAft>
                <a:spcPts val="0"/>
              </a:spcAft>
              <a:buSzPts val="1400"/>
              <a:buFont typeface="Times New Roman"/>
              <a:buChar char="●"/>
            </a:pPr>
            <a:r>
              <a:rPr lang="sv" b="1">
                <a:latin typeface="Calibri"/>
                <a:ea typeface="Calibri"/>
                <a:cs typeface="Calibri"/>
                <a:sym typeface="Calibri"/>
              </a:rPr>
              <a:t>AI står för Artificiell Intelligens</a:t>
            </a:r>
            <a:r>
              <a:rPr lang="sv">
                <a:latin typeface="Calibri"/>
                <a:ea typeface="Calibri"/>
                <a:cs typeface="Calibri"/>
                <a:sym typeface="Calibri"/>
              </a:rPr>
              <a:t>. </a:t>
            </a:r>
            <a:endParaRPr>
              <a:latin typeface="Calibri"/>
              <a:ea typeface="Calibri"/>
              <a:cs typeface="Calibri"/>
              <a:sym typeface="Calibri"/>
            </a:endParaRPr>
          </a:p>
          <a:p>
            <a:pPr marL="457200" lvl="0" indent="0" algn="l" rtl="0">
              <a:lnSpc>
                <a:spcPct val="115000"/>
              </a:lnSpc>
              <a:spcBef>
                <a:spcPts val="1200"/>
              </a:spcBef>
              <a:spcAft>
                <a:spcPts val="0"/>
              </a:spcAft>
              <a:buNone/>
            </a:pPr>
            <a:r>
              <a:rPr lang="sv">
                <a:latin typeface="Calibri"/>
                <a:ea typeface="Calibri"/>
                <a:cs typeface="Calibri"/>
                <a:sym typeface="Calibri"/>
              </a:rPr>
              <a:t>Det betyder ungefär: Att ett datorprogram eller verktyg kan läsa av mönster och språk, och försöker resonera, fatta beslut och uttrycka något, på ett sätt som liknar det mänskliga.</a:t>
            </a:r>
            <a:endParaRPr>
              <a:latin typeface="Calibri"/>
              <a:ea typeface="Calibri"/>
              <a:cs typeface="Calibri"/>
              <a:sym typeface="Calibri"/>
            </a:endParaRPr>
          </a:p>
          <a:p>
            <a:pPr marL="457200" lvl="0" indent="-317500" algn="l" rtl="0">
              <a:lnSpc>
                <a:spcPct val="115000"/>
              </a:lnSpc>
              <a:spcBef>
                <a:spcPts val="1200"/>
              </a:spcBef>
              <a:spcAft>
                <a:spcPts val="0"/>
              </a:spcAft>
              <a:buSzPts val="1400"/>
              <a:buFont typeface="Times New Roman"/>
              <a:buChar char="●"/>
            </a:pPr>
            <a:r>
              <a:rPr lang="sv" b="1">
                <a:latin typeface="Calibri"/>
                <a:ea typeface="Calibri"/>
                <a:cs typeface="Calibri"/>
                <a:sym typeface="Calibri"/>
              </a:rPr>
              <a:t>AI bygger på algoritmer och maskininlärning.</a:t>
            </a:r>
            <a:r>
              <a:rPr lang="sv">
                <a:latin typeface="Calibri"/>
                <a:ea typeface="Calibri"/>
                <a:cs typeface="Calibri"/>
                <a:sym typeface="Calibri"/>
              </a:rPr>
              <a:t> </a:t>
            </a:r>
            <a:br>
              <a:rPr lang="sv">
                <a:latin typeface="Calibri"/>
                <a:ea typeface="Calibri"/>
                <a:cs typeface="Calibri"/>
                <a:sym typeface="Calibri"/>
              </a:rPr>
            </a:br>
            <a:endParaRPr>
              <a:latin typeface="Calibri"/>
              <a:ea typeface="Calibri"/>
              <a:cs typeface="Calibri"/>
              <a:sym typeface="Calibri"/>
            </a:endParaRPr>
          </a:p>
          <a:p>
            <a:pPr marL="457200" lvl="0" indent="-317500" algn="l" rtl="0">
              <a:lnSpc>
                <a:spcPct val="115000"/>
              </a:lnSpc>
              <a:spcBef>
                <a:spcPts val="0"/>
              </a:spcBef>
              <a:spcAft>
                <a:spcPts val="0"/>
              </a:spcAft>
              <a:buSzPts val="1400"/>
              <a:buFont typeface="Times New Roman"/>
              <a:buChar char="●"/>
            </a:pPr>
            <a:r>
              <a:rPr lang="sv" b="1">
                <a:latin typeface="Calibri"/>
                <a:ea typeface="Calibri"/>
                <a:cs typeface="Calibri"/>
                <a:sym typeface="Calibri"/>
              </a:rPr>
              <a:t>Vi har länge haft AI i vardagen. </a:t>
            </a:r>
            <a:br>
              <a:rPr lang="sv" b="1">
                <a:latin typeface="Calibri"/>
                <a:ea typeface="Calibri"/>
                <a:cs typeface="Calibri"/>
                <a:sym typeface="Calibri"/>
              </a:rPr>
            </a:br>
            <a:r>
              <a:rPr lang="sv">
                <a:latin typeface="Calibri"/>
                <a:ea typeface="Calibri"/>
                <a:cs typeface="Calibri"/>
                <a:sym typeface="Calibri"/>
              </a:rPr>
              <a:t>Filmförslag i streamingtjänster, karttjänster, översättningstjänster </a:t>
            </a:r>
            <a:br>
              <a:rPr lang="sv">
                <a:latin typeface="Calibri"/>
                <a:ea typeface="Calibri"/>
                <a:cs typeface="Calibri"/>
                <a:sym typeface="Calibri"/>
              </a:rPr>
            </a:br>
            <a:endParaRPr>
              <a:latin typeface="Calibri"/>
              <a:ea typeface="Calibri"/>
              <a:cs typeface="Calibri"/>
              <a:sym typeface="Calibri"/>
            </a:endParaRPr>
          </a:p>
          <a:p>
            <a:pPr marL="457200" lvl="0" indent="-317500" algn="l" rtl="0">
              <a:lnSpc>
                <a:spcPct val="115000"/>
              </a:lnSpc>
              <a:spcBef>
                <a:spcPts val="0"/>
              </a:spcBef>
              <a:spcAft>
                <a:spcPts val="0"/>
              </a:spcAft>
              <a:buSzPts val="1400"/>
              <a:buFont typeface="Times New Roman"/>
              <a:buChar char="●"/>
            </a:pPr>
            <a:r>
              <a:rPr lang="sv" b="1">
                <a:latin typeface="Calibri"/>
                <a:ea typeface="Calibri"/>
                <a:cs typeface="Calibri"/>
                <a:sym typeface="Calibri"/>
              </a:rPr>
              <a:t>Det nya är Generativ AI. </a:t>
            </a:r>
            <a:r>
              <a:rPr lang="sv">
                <a:latin typeface="Calibri"/>
                <a:ea typeface="Calibri"/>
                <a:cs typeface="Calibri"/>
                <a:sym typeface="Calibri"/>
              </a:rPr>
              <a:t>Exempelvis ChatGPT. Gpt står för Generative Pre-trained transformer. </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Varför är generativ AI viktigt?</a:t>
            </a:r>
            <a:endParaRPr sz="3120" b="1">
              <a:solidFill>
                <a:schemeClr val="dk1"/>
              </a:solidFill>
            </a:endParaRPr>
          </a:p>
        </p:txBody>
      </p:sp>
      <p:sp>
        <p:nvSpPr>
          <p:cNvPr id="86" name="Google Shape;86;p16"/>
          <p:cNvSpPr txBox="1">
            <a:spLocks noGrp="1"/>
          </p:cNvSpPr>
          <p:nvPr>
            <p:ph type="body" idx="1"/>
          </p:nvPr>
        </p:nvSpPr>
        <p:spPr>
          <a:xfrm>
            <a:off x="355175" y="1154425"/>
            <a:ext cx="4863600" cy="3595175"/>
          </a:xfrm>
          <a:prstGeom prst="rect">
            <a:avLst/>
          </a:prstGeom>
        </p:spPr>
        <p:txBody>
          <a:bodyPr spcFirstLastPara="1" wrap="square" lIns="91425" tIns="91425" rIns="91425" bIns="91425" anchor="t" anchorCtr="0">
            <a:normAutofit fontScale="25000" lnSpcReduction="20000"/>
          </a:bodyPr>
          <a:lstStyle/>
          <a:p>
            <a:pPr marL="457200" lvl="0" indent="-349250" algn="l" rtl="0">
              <a:lnSpc>
                <a:spcPct val="100000"/>
              </a:lnSpc>
              <a:spcBef>
                <a:spcPts val="4000"/>
              </a:spcBef>
              <a:spcAft>
                <a:spcPts val="0"/>
              </a:spcAft>
              <a:buClr>
                <a:schemeClr val="dk1"/>
              </a:buClr>
              <a:buSzPct val="100000"/>
              <a:buFont typeface="Calibri"/>
              <a:buChar char="★"/>
            </a:pPr>
            <a:r>
              <a:rPr lang="sv" sz="7600" dirty="0">
                <a:latin typeface="Calibri"/>
                <a:ea typeface="Calibri"/>
                <a:cs typeface="Calibri"/>
                <a:sym typeface="Calibri"/>
              </a:rPr>
              <a:t>Generativ AI framställer text, bild, musik, videos</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Klyftorna riskerar att öka mellan dom som använder AI och dom som inte gör det</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AI-verktyg kan vara universella hjälpmedel </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Funktionsrättsörelsens AI-resa </a:t>
            </a:r>
            <a:br>
              <a:rPr lang="sv" sz="7600" dirty="0">
                <a:latin typeface="Calibri"/>
                <a:ea typeface="Calibri"/>
                <a:cs typeface="Calibri"/>
                <a:sym typeface="Calibri"/>
              </a:rPr>
            </a:br>
            <a:br>
              <a:rPr lang="sv" sz="7600" dirty="0">
                <a:latin typeface="Calibri"/>
                <a:ea typeface="Calibri"/>
                <a:cs typeface="Calibri"/>
                <a:sym typeface="Calibri"/>
              </a:rPr>
            </a:br>
            <a:r>
              <a:rPr lang="sv" sz="7600" dirty="0">
                <a:latin typeface="Calibri"/>
                <a:ea typeface="Calibri"/>
                <a:cs typeface="Calibri"/>
                <a:sym typeface="Calibri"/>
              </a:rPr>
              <a:t>– vi vill inspirera er till att börja testa!</a:t>
            </a:r>
            <a:br>
              <a:rPr lang="sv" sz="7600" b="1" dirty="0">
                <a:latin typeface="Calibri"/>
                <a:ea typeface="Calibri"/>
                <a:cs typeface="Calibri"/>
                <a:sym typeface="Calibri"/>
              </a:rPr>
            </a:br>
            <a:endParaRPr sz="7600" b="1" dirty="0">
              <a:latin typeface="Calibri"/>
              <a:ea typeface="Calibri"/>
              <a:cs typeface="Calibri"/>
              <a:sym typeface="Calibri"/>
            </a:endParaRPr>
          </a:p>
          <a:p>
            <a:pPr marL="0" lvl="0" indent="0" algn="l" rtl="0">
              <a:lnSpc>
                <a:spcPct val="100000"/>
              </a:lnSpc>
              <a:spcBef>
                <a:spcPts val="4000"/>
              </a:spcBef>
              <a:spcAft>
                <a:spcPts val="0"/>
              </a:spcAft>
              <a:buNone/>
            </a:pPr>
            <a:br>
              <a:rPr lang="sv" sz="7600" b="1" dirty="0">
                <a:latin typeface="Calibri"/>
                <a:ea typeface="Calibri"/>
                <a:cs typeface="Calibri"/>
                <a:sym typeface="Calibri"/>
              </a:rPr>
            </a:br>
            <a:br>
              <a:rPr lang="sv" sz="7600" b="1" dirty="0">
                <a:latin typeface="Calibri"/>
                <a:ea typeface="Calibri"/>
                <a:cs typeface="Calibri"/>
                <a:sym typeface="Calibri"/>
              </a:rPr>
            </a:br>
            <a:br>
              <a:rPr lang="sv" sz="7600" b="1" dirty="0">
                <a:latin typeface="Calibri"/>
                <a:ea typeface="Calibri"/>
                <a:cs typeface="Calibri"/>
                <a:sym typeface="Calibri"/>
              </a:rPr>
            </a:br>
            <a:br>
              <a:rPr lang="sv" sz="7600" b="1" dirty="0">
                <a:latin typeface="Calibri"/>
                <a:ea typeface="Calibri"/>
                <a:cs typeface="Calibri"/>
                <a:sym typeface="Calibri"/>
              </a:rPr>
            </a:br>
            <a:endParaRPr sz="7600" b="1" dirty="0">
              <a:latin typeface="Calibri"/>
              <a:ea typeface="Calibri"/>
              <a:cs typeface="Calibri"/>
              <a:sym typeface="Calibri"/>
            </a:endParaRPr>
          </a:p>
          <a:p>
            <a:pPr marL="0" lvl="0" indent="0" algn="l" rtl="0">
              <a:lnSpc>
                <a:spcPct val="100000"/>
              </a:lnSpc>
              <a:spcBef>
                <a:spcPts val="4000"/>
              </a:spcBef>
              <a:spcAft>
                <a:spcPts val="0"/>
              </a:spcAft>
              <a:buNone/>
            </a:pPr>
            <a:br>
              <a:rPr lang="sv" sz="7600" b="1" dirty="0">
                <a:latin typeface="Calibri"/>
                <a:ea typeface="Calibri"/>
                <a:cs typeface="Calibri"/>
                <a:sym typeface="Calibri"/>
              </a:rPr>
            </a:br>
            <a:endParaRPr sz="7600" b="1" dirty="0">
              <a:latin typeface="Calibri"/>
              <a:ea typeface="Calibri"/>
              <a:cs typeface="Calibri"/>
              <a:sym typeface="Calibri"/>
            </a:endParaRPr>
          </a:p>
          <a:p>
            <a:pPr marL="457200" lvl="0" indent="0" algn="l" rtl="0">
              <a:lnSpc>
                <a:spcPct val="100000"/>
              </a:lnSpc>
              <a:spcBef>
                <a:spcPts val="4000"/>
              </a:spcBef>
              <a:spcAft>
                <a:spcPts val="0"/>
              </a:spcAft>
              <a:buNone/>
            </a:pPr>
            <a:endParaRPr sz="7600" b="1" dirty="0">
              <a:latin typeface="Calibri"/>
              <a:ea typeface="Calibri"/>
              <a:cs typeface="Calibri"/>
              <a:sym typeface="Calibri"/>
            </a:endParaRPr>
          </a:p>
          <a:p>
            <a:pPr marL="0" lvl="0" indent="0" algn="l" rtl="0">
              <a:lnSpc>
                <a:spcPct val="100000"/>
              </a:lnSpc>
              <a:spcBef>
                <a:spcPts val="0"/>
              </a:spcBef>
              <a:spcAft>
                <a:spcPts val="1200"/>
              </a:spcAft>
              <a:buNone/>
            </a:pPr>
            <a:endParaRPr dirty="0"/>
          </a:p>
        </p:txBody>
      </p:sp>
      <p:pic>
        <p:nvPicPr>
          <p:cNvPr id="87" name="Google Shape;87;p16" descr="Robothand med en nyckel svävande ovanför"/>
          <p:cNvPicPr preferRelativeResize="0"/>
          <p:nvPr/>
        </p:nvPicPr>
        <p:blipFill>
          <a:blip r:embed="rId3">
            <a:alphaModFix/>
          </a:blip>
          <a:stretch>
            <a:fillRect/>
          </a:stretch>
        </p:blipFill>
        <p:spPr>
          <a:xfrm>
            <a:off x="5531950" y="1457825"/>
            <a:ext cx="2865751" cy="2865751"/>
          </a:xfrm>
          <a:prstGeom prst="rect">
            <a:avLst/>
          </a:prstGeom>
          <a:noFill/>
          <a:ln>
            <a:noFill/>
          </a:ln>
        </p:spPr>
      </p:pic>
      <p:sp>
        <p:nvSpPr>
          <p:cNvPr id="88" name="Google Shape;88;p16"/>
          <p:cNvSpPr txBox="1"/>
          <p:nvPr/>
        </p:nvSpPr>
        <p:spPr>
          <a:xfrm>
            <a:off x="7265275" y="4093775"/>
            <a:ext cx="1366200" cy="50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 sz="1000">
                <a:solidFill>
                  <a:schemeClr val="dk2"/>
                </a:solidFill>
                <a:latin typeface="Source Code Pro"/>
                <a:ea typeface="Source Code Pro"/>
                <a:cs typeface="Source Code Pro"/>
                <a:sym typeface="Source Code Pro"/>
              </a:rPr>
              <a:t>                         AI-genererad</a:t>
            </a:r>
            <a:endParaRPr sz="1000">
              <a:solidFill>
                <a:schemeClr val="dk2"/>
              </a:solidFill>
              <a:latin typeface="Source Code Pro"/>
              <a:ea typeface="Source Code Pro"/>
              <a:cs typeface="Source Code Pro"/>
              <a:sym typeface="Source Code Pr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AI i påverkansarbetet</a:t>
            </a:r>
            <a:endParaRPr sz="3120" b="1">
              <a:solidFill>
                <a:schemeClr val="dk1"/>
              </a:solidFill>
            </a:endParaRPr>
          </a:p>
        </p:txBody>
      </p:sp>
      <p:sp>
        <p:nvSpPr>
          <p:cNvPr id="94" name="Google Shape;94;p17"/>
          <p:cNvSpPr txBox="1">
            <a:spLocks noGrp="1"/>
          </p:cNvSpPr>
          <p:nvPr>
            <p:ph type="body" idx="1"/>
          </p:nvPr>
        </p:nvSpPr>
        <p:spPr>
          <a:xfrm>
            <a:off x="2460300" y="1154425"/>
            <a:ext cx="5913600" cy="3818200"/>
          </a:xfrm>
          <a:prstGeom prst="rect">
            <a:avLst/>
          </a:prstGeom>
        </p:spPr>
        <p:txBody>
          <a:bodyPr spcFirstLastPara="1" wrap="square" lIns="91425" tIns="91425" rIns="91425" bIns="91425" anchor="t" anchorCtr="0">
            <a:normAutofit fontScale="25000" lnSpcReduction="20000"/>
          </a:bodyPr>
          <a:lstStyle/>
          <a:p>
            <a:pPr marL="457200" lvl="0" indent="-349250" algn="l" rtl="0">
              <a:lnSpc>
                <a:spcPct val="100000"/>
              </a:lnSpc>
              <a:spcBef>
                <a:spcPts val="4000"/>
              </a:spcBef>
              <a:spcAft>
                <a:spcPts val="0"/>
              </a:spcAft>
              <a:buClr>
                <a:schemeClr val="dk1"/>
              </a:buClr>
              <a:buSzPct val="100000"/>
              <a:buFont typeface="Calibri"/>
              <a:buChar char="★"/>
            </a:pPr>
            <a:r>
              <a:rPr lang="sv" sz="7600" dirty="0">
                <a:latin typeface="Calibri"/>
                <a:ea typeface="Calibri"/>
                <a:cs typeface="Calibri"/>
                <a:sym typeface="Calibri"/>
              </a:rPr>
              <a:t>Texter i olika format</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Skriva en debattartikel utifrån underlag</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Sammanfatta rapporter</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Brainstorming &amp; feedback </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Enkäter, planer, ansökningar, konferenser </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Skapa bilder och avläsa bilder </a:t>
            </a:r>
            <a:endParaRPr sz="7600" dirty="0">
              <a:latin typeface="Calibri"/>
              <a:ea typeface="Calibri"/>
              <a:cs typeface="Calibri"/>
              <a:sym typeface="Calibri"/>
            </a:endParaRPr>
          </a:p>
          <a:p>
            <a:pPr marL="457200" lvl="0" indent="0" algn="l" rtl="0">
              <a:lnSpc>
                <a:spcPct val="100000"/>
              </a:lnSpc>
              <a:spcBef>
                <a:spcPts val="4000"/>
              </a:spcBef>
              <a:spcAft>
                <a:spcPts val="0"/>
              </a:spcAft>
              <a:buNone/>
            </a:pPr>
            <a:endParaRPr sz="7600" dirty="0">
              <a:latin typeface="Calibri"/>
              <a:ea typeface="Calibri"/>
              <a:cs typeface="Calibri"/>
              <a:sym typeface="Calibri"/>
            </a:endParaRPr>
          </a:p>
          <a:p>
            <a:pPr marL="457200" lvl="0" indent="0" algn="l" rtl="0">
              <a:lnSpc>
                <a:spcPct val="100000"/>
              </a:lnSpc>
              <a:spcBef>
                <a:spcPts val="4000"/>
              </a:spcBef>
              <a:spcAft>
                <a:spcPts val="0"/>
              </a:spcAft>
              <a:buNone/>
            </a:pPr>
            <a:br>
              <a:rPr lang="sv" sz="7600" b="1" dirty="0">
                <a:latin typeface="Calibri"/>
                <a:ea typeface="Calibri"/>
                <a:cs typeface="Calibri"/>
                <a:sym typeface="Calibri"/>
              </a:rPr>
            </a:br>
            <a:endParaRPr sz="7600" b="1" dirty="0">
              <a:latin typeface="Calibri"/>
              <a:ea typeface="Calibri"/>
              <a:cs typeface="Calibri"/>
              <a:sym typeface="Calibri"/>
            </a:endParaRPr>
          </a:p>
          <a:p>
            <a:pPr marL="457200" lvl="0" indent="0" algn="l" rtl="0">
              <a:lnSpc>
                <a:spcPct val="100000"/>
              </a:lnSpc>
              <a:spcBef>
                <a:spcPts val="4000"/>
              </a:spcBef>
              <a:spcAft>
                <a:spcPts val="0"/>
              </a:spcAft>
              <a:buNone/>
            </a:pPr>
            <a:br>
              <a:rPr lang="sv" sz="7600" b="1" dirty="0">
                <a:latin typeface="Calibri"/>
                <a:ea typeface="Calibri"/>
                <a:cs typeface="Calibri"/>
                <a:sym typeface="Calibri"/>
              </a:rPr>
            </a:br>
            <a:br>
              <a:rPr lang="sv" sz="7600" b="1" dirty="0">
                <a:latin typeface="Calibri"/>
                <a:ea typeface="Calibri"/>
                <a:cs typeface="Calibri"/>
                <a:sym typeface="Calibri"/>
              </a:rPr>
            </a:br>
            <a:endParaRPr sz="7600" b="1" dirty="0">
              <a:latin typeface="Calibri"/>
              <a:ea typeface="Calibri"/>
              <a:cs typeface="Calibri"/>
              <a:sym typeface="Calibri"/>
            </a:endParaRPr>
          </a:p>
          <a:p>
            <a:pPr marL="0" lvl="0" indent="0" algn="l" rtl="0">
              <a:lnSpc>
                <a:spcPct val="100000"/>
              </a:lnSpc>
              <a:spcBef>
                <a:spcPts val="4000"/>
              </a:spcBef>
              <a:spcAft>
                <a:spcPts val="0"/>
              </a:spcAft>
              <a:buNone/>
            </a:pPr>
            <a:br>
              <a:rPr lang="sv" sz="7600" b="1" dirty="0">
                <a:latin typeface="Calibri"/>
                <a:ea typeface="Calibri"/>
                <a:cs typeface="Calibri"/>
                <a:sym typeface="Calibri"/>
              </a:rPr>
            </a:br>
            <a:endParaRPr sz="7600" b="1" dirty="0">
              <a:latin typeface="Calibri"/>
              <a:ea typeface="Calibri"/>
              <a:cs typeface="Calibri"/>
              <a:sym typeface="Calibri"/>
            </a:endParaRPr>
          </a:p>
          <a:p>
            <a:pPr marL="457200" lvl="0" indent="0" algn="l" rtl="0">
              <a:lnSpc>
                <a:spcPct val="100000"/>
              </a:lnSpc>
              <a:spcBef>
                <a:spcPts val="4000"/>
              </a:spcBef>
              <a:spcAft>
                <a:spcPts val="0"/>
              </a:spcAft>
              <a:buNone/>
            </a:pPr>
            <a:endParaRPr sz="7600" b="1" dirty="0">
              <a:latin typeface="Calibri"/>
              <a:ea typeface="Calibri"/>
              <a:cs typeface="Calibri"/>
              <a:sym typeface="Calibri"/>
            </a:endParaRPr>
          </a:p>
          <a:p>
            <a:pPr marL="0" lvl="0" indent="0" algn="l" rtl="0">
              <a:lnSpc>
                <a:spcPct val="100000"/>
              </a:lnSpc>
              <a:spcBef>
                <a:spcPts val="0"/>
              </a:spcBef>
              <a:spcAft>
                <a:spcPts val="120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ChatGPT i rådsarbetet</a:t>
            </a:r>
            <a:endParaRPr sz="3120" b="1">
              <a:solidFill>
                <a:schemeClr val="dk1"/>
              </a:solidFill>
            </a:endParaRPr>
          </a:p>
        </p:txBody>
      </p:sp>
      <p:sp>
        <p:nvSpPr>
          <p:cNvPr id="100" name="Google Shape;100;p18"/>
          <p:cNvSpPr txBox="1">
            <a:spLocks noGrp="1"/>
          </p:cNvSpPr>
          <p:nvPr>
            <p:ph type="body" idx="1"/>
          </p:nvPr>
        </p:nvSpPr>
        <p:spPr>
          <a:xfrm>
            <a:off x="609025" y="1376313"/>
            <a:ext cx="3963000" cy="3253237"/>
          </a:xfrm>
          <a:prstGeom prst="rect">
            <a:avLst/>
          </a:prstGeom>
        </p:spPr>
        <p:txBody>
          <a:bodyPr spcFirstLastPara="1" wrap="square" lIns="91425" tIns="91425" rIns="91425" bIns="91425" anchor="t" anchorCtr="0">
            <a:normAutofit fontScale="25000" lnSpcReduction="20000"/>
          </a:bodyPr>
          <a:lstStyle/>
          <a:p>
            <a:pPr marL="457200" lvl="0" indent="-349250" algn="l" rtl="0">
              <a:lnSpc>
                <a:spcPct val="100000"/>
              </a:lnSpc>
              <a:spcBef>
                <a:spcPts val="4000"/>
              </a:spcBef>
              <a:spcAft>
                <a:spcPts val="0"/>
              </a:spcAft>
              <a:buClr>
                <a:schemeClr val="dk1"/>
              </a:buClr>
              <a:buSzPct val="100000"/>
              <a:buFont typeface="Calibri"/>
              <a:buChar char="●"/>
            </a:pPr>
            <a:r>
              <a:rPr lang="sv" sz="7600" dirty="0">
                <a:latin typeface="Calibri"/>
                <a:ea typeface="Calibri"/>
                <a:cs typeface="Calibri"/>
                <a:sym typeface="Calibri"/>
              </a:rPr>
              <a:t>AI blir som en praktikant eller kollega</a:t>
            </a:r>
            <a:br>
              <a:rPr lang="sv" sz="7600" dirty="0">
                <a:latin typeface="Calibri"/>
                <a:ea typeface="Calibri"/>
                <a:cs typeface="Calibri"/>
                <a:sym typeface="Calibri"/>
              </a:rPr>
            </a:br>
            <a:endParaRPr sz="7600" dirty="0">
              <a:latin typeface="Calibri"/>
              <a:ea typeface="Calibri"/>
              <a:cs typeface="Calibri"/>
              <a:sym typeface="Calibri"/>
            </a:endParaRPr>
          </a:p>
          <a:p>
            <a:pPr marL="457200" lvl="0" indent="-349250" algn="l" rtl="0">
              <a:lnSpc>
                <a:spcPct val="100000"/>
              </a:lnSpc>
              <a:spcBef>
                <a:spcPts val="0"/>
              </a:spcBef>
              <a:spcAft>
                <a:spcPts val="0"/>
              </a:spcAft>
              <a:buClr>
                <a:schemeClr val="dk1"/>
              </a:buClr>
              <a:buSzPct val="100000"/>
              <a:buFont typeface="Calibri"/>
              <a:buChar char="●"/>
            </a:pPr>
            <a:r>
              <a:rPr lang="sv" sz="7600" dirty="0">
                <a:latin typeface="Calibri"/>
                <a:ea typeface="Calibri"/>
                <a:cs typeface="Calibri"/>
                <a:sym typeface="Calibri"/>
              </a:rPr>
              <a:t>AI har en masterutbildning </a:t>
            </a:r>
            <a:br>
              <a:rPr lang="sv" sz="7600" dirty="0">
                <a:latin typeface="Calibri"/>
                <a:ea typeface="Calibri"/>
                <a:cs typeface="Calibri"/>
                <a:sym typeface="Calibri"/>
              </a:rPr>
            </a:br>
            <a:r>
              <a:rPr lang="sv" sz="7600" dirty="0">
                <a:latin typeface="Calibri"/>
                <a:ea typeface="Calibri"/>
                <a:cs typeface="Calibri"/>
                <a:sym typeface="Calibri"/>
              </a:rPr>
              <a:t>i miljoner ämnen </a:t>
            </a:r>
            <a:br>
              <a:rPr lang="sv" sz="7600" dirty="0">
                <a:latin typeface="Calibri"/>
                <a:ea typeface="Calibri"/>
                <a:cs typeface="Calibri"/>
                <a:sym typeface="Calibri"/>
              </a:rPr>
            </a:br>
            <a:br>
              <a:rPr lang="sv" sz="7600" dirty="0">
                <a:latin typeface="Calibri"/>
                <a:ea typeface="Calibri"/>
                <a:cs typeface="Calibri"/>
                <a:sym typeface="Calibri"/>
              </a:rPr>
            </a:br>
            <a:r>
              <a:rPr lang="sv" sz="7600" dirty="0">
                <a:latin typeface="Calibri"/>
                <a:ea typeface="Calibri"/>
                <a:cs typeface="Calibri"/>
                <a:sym typeface="Calibri"/>
              </a:rPr>
              <a:t>– exempelvis Funktionsrättskonventionen </a:t>
            </a:r>
            <a:br>
              <a:rPr lang="sv" sz="7600" dirty="0">
                <a:latin typeface="Calibri"/>
                <a:ea typeface="Calibri"/>
                <a:cs typeface="Calibri"/>
                <a:sym typeface="Calibri"/>
              </a:rPr>
            </a:br>
            <a:r>
              <a:rPr lang="sv" sz="7600" dirty="0">
                <a:latin typeface="Calibri"/>
                <a:ea typeface="Calibri"/>
                <a:cs typeface="Calibri"/>
                <a:sym typeface="Calibri"/>
              </a:rPr>
              <a:t>och LSS</a:t>
            </a:r>
            <a:br>
              <a:rPr lang="sv" sz="7600" dirty="0">
                <a:latin typeface="Calibri"/>
                <a:ea typeface="Calibri"/>
                <a:cs typeface="Calibri"/>
                <a:sym typeface="Calibri"/>
              </a:rPr>
            </a:br>
            <a:br>
              <a:rPr lang="sv" sz="7600" b="1" dirty="0">
                <a:latin typeface="Calibri"/>
                <a:ea typeface="Calibri"/>
                <a:cs typeface="Calibri"/>
                <a:sym typeface="Calibri"/>
              </a:rPr>
            </a:br>
            <a:endParaRPr sz="7600" b="1" dirty="0">
              <a:latin typeface="Calibri"/>
              <a:ea typeface="Calibri"/>
              <a:cs typeface="Calibri"/>
              <a:sym typeface="Calibri"/>
            </a:endParaRPr>
          </a:p>
          <a:p>
            <a:pPr marL="457200" lvl="0" indent="0" algn="l" rtl="0">
              <a:lnSpc>
                <a:spcPct val="100000"/>
              </a:lnSpc>
              <a:spcBef>
                <a:spcPts val="4000"/>
              </a:spcBef>
              <a:spcAft>
                <a:spcPts val="0"/>
              </a:spcAft>
              <a:buNone/>
            </a:pPr>
            <a:br>
              <a:rPr lang="sv" sz="7600" b="1" dirty="0">
                <a:latin typeface="Calibri"/>
                <a:ea typeface="Calibri"/>
                <a:cs typeface="Calibri"/>
                <a:sym typeface="Calibri"/>
              </a:rPr>
            </a:br>
            <a:br>
              <a:rPr lang="sv" sz="7600" b="1" dirty="0">
                <a:latin typeface="Calibri"/>
                <a:ea typeface="Calibri"/>
                <a:cs typeface="Calibri"/>
                <a:sym typeface="Calibri"/>
              </a:rPr>
            </a:br>
            <a:endParaRPr sz="7600" b="1" dirty="0">
              <a:latin typeface="Calibri"/>
              <a:ea typeface="Calibri"/>
              <a:cs typeface="Calibri"/>
              <a:sym typeface="Calibri"/>
            </a:endParaRPr>
          </a:p>
          <a:p>
            <a:pPr marL="0" lvl="0" indent="0" algn="l" rtl="0">
              <a:lnSpc>
                <a:spcPct val="100000"/>
              </a:lnSpc>
              <a:spcBef>
                <a:spcPts val="4000"/>
              </a:spcBef>
              <a:spcAft>
                <a:spcPts val="0"/>
              </a:spcAft>
              <a:buNone/>
            </a:pPr>
            <a:br>
              <a:rPr lang="sv" sz="7600" b="1" dirty="0">
                <a:latin typeface="Calibri"/>
                <a:ea typeface="Calibri"/>
                <a:cs typeface="Calibri"/>
                <a:sym typeface="Calibri"/>
              </a:rPr>
            </a:br>
            <a:endParaRPr sz="7600" b="1" dirty="0">
              <a:latin typeface="Calibri"/>
              <a:ea typeface="Calibri"/>
              <a:cs typeface="Calibri"/>
              <a:sym typeface="Calibri"/>
            </a:endParaRPr>
          </a:p>
          <a:p>
            <a:pPr marL="457200" lvl="0" indent="0" algn="l" rtl="0">
              <a:lnSpc>
                <a:spcPct val="100000"/>
              </a:lnSpc>
              <a:spcBef>
                <a:spcPts val="4000"/>
              </a:spcBef>
              <a:spcAft>
                <a:spcPts val="0"/>
              </a:spcAft>
              <a:buNone/>
            </a:pPr>
            <a:endParaRPr sz="7600" b="1" dirty="0">
              <a:latin typeface="Calibri"/>
              <a:ea typeface="Calibri"/>
              <a:cs typeface="Calibri"/>
              <a:sym typeface="Calibri"/>
            </a:endParaRPr>
          </a:p>
          <a:p>
            <a:pPr marL="0" lvl="0" indent="0" algn="l" rtl="0">
              <a:lnSpc>
                <a:spcPct val="100000"/>
              </a:lnSpc>
              <a:spcBef>
                <a:spcPts val="0"/>
              </a:spcBef>
              <a:spcAft>
                <a:spcPts val="1200"/>
              </a:spcAft>
              <a:buNone/>
            </a:pPr>
            <a:endParaRPr dirty="0"/>
          </a:p>
        </p:txBody>
      </p:sp>
      <p:pic>
        <p:nvPicPr>
          <p:cNvPr id="101" name="Google Shape;101;p18" descr="I ett kontorslandskap sitter en robot med kvinnligt utseende på en kontorstol mittemot en kvinnna klädd i sjal, t-shirt och jeans, som sitter i rullstol. "/>
          <p:cNvPicPr preferRelativeResize="0"/>
          <p:nvPr/>
        </p:nvPicPr>
        <p:blipFill>
          <a:blip r:embed="rId3">
            <a:alphaModFix/>
          </a:blip>
          <a:stretch>
            <a:fillRect/>
          </a:stretch>
        </p:blipFill>
        <p:spPr>
          <a:xfrm>
            <a:off x="4979900" y="1618000"/>
            <a:ext cx="3043200" cy="3043200"/>
          </a:xfrm>
          <a:prstGeom prst="rect">
            <a:avLst/>
          </a:prstGeom>
          <a:noFill/>
          <a:ln>
            <a:noFill/>
          </a:ln>
        </p:spPr>
      </p:pic>
      <p:sp>
        <p:nvSpPr>
          <p:cNvPr id="102" name="Google Shape;102;p18"/>
          <p:cNvSpPr txBox="1"/>
          <p:nvPr/>
        </p:nvSpPr>
        <p:spPr>
          <a:xfrm>
            <a:off x="6277700" y="4661200"/>
            <a:ext cx="1745400" cy="2640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sv" sz="1000">
                <a:solidFill>
                  <a:schemeClr val="dk2"/>
                </a:solidFill>
                <a:latin typeface="Source Code Pro"/>
                <a:ea typeface="Source Code Pro"/>
                <a:cs typeface="Source Code Pro"/>
                <a:sym typeface="Source Code Pro"/>
              </a:rPr>
              <a:t>AI-genererad  </a:t>
            </a:r>
            <a:endParaRPr sz="1000">
              <a:solidFill>
                <a:schemeClr val="dk2"/>
              </a:solidFill>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214850" y="420925"/>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sv" sz="3120" b="1">
                <a:solidFill>
                  <a:schemeClr val="dk1"/>
                </a:solidFill>
              </a:rPr>
              <a:t>Etik och integritet </a:t>
            </a:r>
            <a:endParaRPr sz="3120" b="1">
              <a:solidFill>
                <a:schemeClr val="dk1"/>
              </a:solidFill>
            </a:endParaRPr>
          </a:p>
        </p:txBody>
      </p:sp>
      <p:sp>
        <p:nvSpPr>
          <p:cNvPr id="108" name="Google Shape;108;p19"/>
          <p:cNvSpPr txBox="1">
            <a:spLocks noGrp="1"/>
          </p:cNvSpPr>
          <p:nvPr>
            <p:ph type="body" idx="1"/>
          </p:nvPr>
        </p:nvSpPr>
        <p:spPr>
          <a:xfrm>
            <a:off x="2066625" y="1300899"/>
            <a:ext cx="5280300" cy="3776576"/>
          </a:xfrm>
          <a:prstGeom prst="rect">
            <a:avLst/>
          </a:prstGeom>
        </p:spPr>
        <p:txBody>
          <a:bodyPr spcFirstLastPara="1" wrap="square" lIns="91425" tIns="91425" rIns="91425" bIns="91425" anchor="t" anchorCtr="0">
            <a:noAutofit/>
          </a:bodyPr>
          <a:lstStyle/>
          <a:p>
            <a:pPr marL="457200" lvl="0" indent="-336550" algn="l" rtl="0">
              <a:spcBef>
                <a:spcPts val="1200"/>
              </a:spcBef>
              <a:spcAft>
                <a:spcPts val="0"/>
              </a:spcAft>
              <a:buClr>
                <a:schemeClr val="dk1"/>
              </a:buClr>
              <a:buSzPts val="1700"/>
              <a:buFont typeface="Calibri"/>
              <a:buChar char="★"/>
            </a:pPr>
            <a:r>
              <a:rPr lang="sv" sz="1700" dirty="0">
                <a:solidFill>
                  <a:schemeClr val="bg2">
                    <a:lumMod val="50000"/>
                  </a:schemeClr>
                </a:solidFill>
                <a:latin typeface="Calibri"/>
                <a:ea typeface="Calibri"/>
                <a:cs typeface="Calibri"/>
                <a:sym typeface="Calibri"/>
              </a:rPr>
              <a:t>Ge inte ut personuppgifter eller känslig information. </a:t>
            </a:r>
            <a:br>
              <a:rPr lang="sv" sz="1700" dirty="0">
                <a:solidFill>
                  <a:schemeClr val="bg2">
                    <a:lumMod val="50000"/>
                  </a:schemeClr>
                </a:solidFill>
                <a:latin typeface="Calibri"/>
                <a:ea typeface="Calibri"/>
                <a:cs typeface="Calibri"/>
                <a:sym typeface="Calibri"/>
              </a:rPr>
            </a:br>
            <a:endParaRPr sz="1700" dirty="0">
              <a:solidFill>
                <a:schemeClr val="bg2">
                  <a:lumMod val="50000"/>
                </a:schemeClr>
              </a:solidFill>
              <a:latin typeface="Calibri"/>
              <a:ea typeface="Calibri"/>
              <a:cs typeface="Calibri"/>
              <a:sym typeface="Calibri"/>
            </a:endParaRPr>
          </a:p>
          <a:p>
            <a:pPr marL="457200" lvl="0" indent="-336550" algn="l" rtl="0">
              <a:spcBef>
                <a:spcPts val="0"/>
              </a:spcBef>
              <a:spcAft>
                <a:spcPts val="0"/>
              </a:spcAft>
              <a:buClr>
                <a:schemeClr val="dk1"/>
              </a:buClr>
              <a:buSzPts val="1700"/>
              <a:buFont typeface="Calibri"/>
              <a:buChar char="★"/>
            </a:pPr>
            <a:r>
              <a:rPr lang="sv" sz="1700" dirty="0">
                <a:solidFill>
                  <a:schemeClr val="bg2">
                    <a:lumMod val="50000"/>
                  </a:schemeClr>
                </a:solidFill>
                <a:latin typeface="Calibri"/>
                <a:ea typeface="Calibri"/>
                <a:cs typeface="Calibri"/>
                <a:sym typeface="Calibri"/>
              </a:rPr>
              <a:t>Tänk på att AI inte har ett samvete, men är tränad på att bete sig människolikt.</a:t>
            </a:r>
            <a:br>
              <a:rPr lang="sv" sz="1700" dirty="0">
                <a:solidFill>
                  <a:schemeClr val="bg2">
                    <a:lumMod val="50000"/>
                  </a:schemeClr>
                </a:solidFill>
                <a:latin typeface="Calibri"/>
                <a:ea typeface="Calibri"/>
                <a:cs typeface="Calibri"/>
                <a:sym typeface="Calibri"/>
              </a:rPr>
            </a:br>
            <a:endParaRPr sz="1700" dirty="0">
              <a:solidFill>
                <a:schemeClr val="bg2">
                  <a:lumMod val="50000"/>
                </a:schemeClr>
              </a:solidFill>
              <a:latin typeface="Calibri"/>
              <a:ea typeface="Calibri"/>
              <a:cs typeface="Calibri"/>
              <a:sym typeface="Calibri"/>
            </a:endParaRPr>
          </a:p>
          <a:p>
            <a:pPr marL="457200" lvl="0" indent="-336550" algn="l" rtl="0">
              <a:lnSpc>
                <a:spcPct val="100000"/>
              </a:lnSpc>
              <a:spcBef>
                <a:spcPts val="0"/>
              </a:spcBef>
              <a:spcAft>
                <a:spcPts val="0"/>
              </a:spcAft>
              <a:buClr>
                <a:schemeClr val="dk1"/>
              </a:buClr>
              <a:buSzPts val="1700"/>
              <a:buFont typeface="Calibri"/>
              <a:buChar char="★"/>
            </a:pPr>
            <a:r>
              <a:rPr lang="sv" sz="1700" dirty="0">
                <a:solidFill>
                  <a:schemeClr val="bg2">
                    <a:lumMod val="50000"/>
                  </a:schemeClr>
                </a:solidFill>
                <a:latin typeface="Calibri"/>
                <a:ea typeface="Calibri"/>
                <a:cs typeface="Calibri"/>
                <a:sym typeface="Calibri"/>
              </a:rPr>
              <a:t>AIn vill vara till lags och AIn gör fel. </a:t>
            </a:r>
            <a:br>
              <a:rPr lang="sv" sz="1700" dirty="0">
                <a:solidFill>
                  <a:schemeClr val="bg2">
                    <a:lumMod val="50000"/>
                  </a:schemeClr>
                </a:solidFill>
                <a:latin typeface="Calibri"/>
                <a:ea typeface="Calibri"/>
                <a:cs typeface="Calibri"/>
                <a:sym typeface="Calibri"/>
              </a:rPr>
            </a:br>
            <a:endParaRPr sz="1700" dirty="0">
              <a:solidFill>
                <a:schemeClr val="bg2">
                  <a:lumMod val="50000"/>
                </a:schemeClr>
              </a:solidFill>
              <a:latin typeface="Calibri"/>
              <a:ea typeface="Calibri"/>
              <a:cs typeface="Calibri"/>
              <a:sym typeface="Calibri"/>
            </a:endParaRPr>
          </a:p>
          <a:p>
            <a:pPr marL="457200" lvl="0" indent="-336550" algn="l" rtl="0">
              <a:lnSpc>
                <a:spcPct val="100000"/>
              </a:lnSpc>
              <a:spcBef>
                <a:spcPts val="0"/>
              </a:spcBef>
              <a:spcAft>
                <a:spcPts val="0"/>
              </a:spcAft>
              <a:buClr>
                <a:schemeClr val="dk1"/>
              </a:buClr>
              <a:buSzPts val="1700"/>
              <a:buFont typeface="Calibri"/>
              <a:buChar char="★"/>
            </a:pPr>
            <a:r>
              <a:rPr lang="sv" sz="1700" dirty="0">
                <a:solidFill>
                  <a:schemeClr val="bg2">
                    <a:lumMod val="50000"/>
                  </a:schemeClr>
                </a:solidFill>
                <a:latin typeface="Calibri"/>
                <a:ea typeface="Calibri"/>
                <a:cs typeface="Calibri"/>
                <a:sym typeface="Calibri"/>
              </a:rPr>
              <a:t>Det förekommer snedvridning eller fördomar. </a:t>
            </a:r>
            <a:br>
              <a:rPr lang="sv" sz="1700" dirty="0">
                <a:solidFill>
                  <a:schemeClr val="bg2">
                    <a:lumMod val="50000"/>
                  </a:schemeClr>
                </a:solidFill>
                <a:latin typeface="Calibri"/>
                <a:ea typeface="Calibri"/>
                <a:cs typeface="Calibri"/>
                <a:sym typeface="Calibri"/>
              </a:rPr>
            </a:br>
            <a:endParaRPr sz="1700" dirty="0">
              <a:solidFill>
                <a:schemeClr val="bg2">
                  <a:lumMod val="50000"/>
                </a:schemeClr>
              </a:solidFill>
              <a:latin typeface="Calibri"/>
              <a:ea typeface="Calibri"/>
              <a:cs typeface="Calibri"/>
              <a:sym typeface="Calibri"/>
            </a:endParaRPr>
          </a:p>
          <a:p>
            <a:pPr marL="457200" lvl="0" indent="-336550" algn="l" rtl="0">
              <a:lnSpc>
                <a:spcPct val="100000"/>
              </a:lnSpc>
              <a:spcBef>
                <a:spcPts val="0"/>
              </a:spcBef>
              <a:spcAft>
                <a:spcPts val="0"/>
              </a:spcAft>
              <a:buClr>
                <a:schemeClr val="dk1"/>
              </a:buClr>
              <a:buSzPts val="1700"/>
              <a:buFont typeface="Calibri"/>
              <a:buChar char="★"/>
            </a:pPr>
            <a:r>
              <a:rPr lang="sv" sz="1700" dirty="0">
                <a:solidFill>
                  <a:schemeClr val="bg2">
                    <a:lumMod val="50000"/>
                  </a:schemeClr>
                </a:solidFill>
                <a:latin typeface="Calibri"/>
                <a:ea typeface="Calibri"/>
                <a:cs typeface="Calibri"/>
                <a:sym typeface="Calibri"/>
              </a:rPr>
              <a:t>Det är viktigt att träna AI med funktionsrättsmaterial!</a:t>
            </a:r>
            <a:endParaRPr sz="1700" dirty="0">
              <a:solidFill>
                <a:schemeClr val="bg2">
                  <a:lumMod val="50000"/>
                </a:schemeClr>
              </a:solidFill>
              <a:latin typeface="Calibri"/>
              <a:ea typeface="Calibri"/>
              <a:cs typeface="Calibri"/>
              <a:sym typeface="Calibri"/>
            </a:endParaRPr>
          </a:p>
          <a:p>
            <a:pPr marL="0" lvl="0" indent="0" algn="l" rtl="0">
              <a:lnSpc>
                <a:spcPct val="100000"/>
              </a:lnSpc>
              <a:spcBef>
                <a:spcPts val="4000"/>
              </a:spcBef>
              <a:spcAft>
                <a:spcPts val="0"/>
              </a:spcAft>
              <a:buNone/>
            </a:pPr>
            <a:br>
              <a:rPr lang="sv" sz="1900" dirty="0">
                <a:latin typeface="Calibri"/>
                <a:ea typeface="Calibri"/>
                <a:cs typeface="Calibri"/>
                <a:sym typeface="Calibri"/>
              </a:rPr>
            </a:br>
            <a:endParaRPr sz="1900" dirty="0">
              <a:latin typeface="Calibri"/>
              <a:ea typeface="Calibri"/>
              <a:cs typeface="Calibri"/>
              <a:sym typeface="Calibri"/>
            </a:endParaRPr>
          </a:p>
          <a:p>
            <a:pPr marL="0" lvl="0" indent="0" algn="l" rtl="0">
              <a:lnSpc>
                <a:spcPct val="100000"/>
              </a:lnSpc>
              <a:spcBef>
                <a:spcPts val="4000"/>
              </a:spcBef>
              <a:spcAft>
                <a:spcPts val="0"/>
              </a:spcAft>
              <a:buNone/>
            </a:pPr>
            <a:br>
              <a:rPr lang="sv" sz="1900" dirty="0">
                <a:latin typeface="Calibri"/>
                <a:ea typeface="Calibri"/>
                <a:cs typeface="Calibri"/>
                <a:sym typeface="Calibri"/>
              </a:rPr>
            </a:br>
            <a:endParaRPr sz="1900" dirty="0">
              <a:latin typeface="Calibri"/>
              <a:ea typeface="Calibri"/>
              <a:cs typeface="Calibri"/>
              <a:sym typeface="Calibri"/>
            </a:endParaRPr>
          </a:p>
          <a:p>
            <a:pPr marL="0" lvl="0" indent="0" algn="l" rtl="0">
              <a:lnSpc>
                <a:spcPct val="100000"/>
              </a:lnSpc>
              <a:spcBef>
                <a:spcPts val="4000"/>
              </a:spcBef>
              <a:spcAft>
                <a:spcPts val="0"/>
              </a:spcAft>
              <a:buNone/>
            </a:pPr>
            <a:br>
              <a:rPr lang="sv" sz="1900" dirty="0">
                <a:latin typeface="Calibri"/>
                <a:ea typeface="Calibri"/>
                <a:cs typeface="Calibri"/>
                <a:sym typeface="Calibri"/>
              </a:rPr>
            </a:br>
            <a:endParaRPr sz="1900" dirty="0">
              <a:latin typeface="Calibri"/>
              <a:ea typeface="Calibri"/>
              <a:cs typeface="Calibri"/>
              <a:sym typeface="Calibri"/>
            </a:endParaRPr>
          </a:p>
          <a:p>
            <a:pPr marL="457200" lvl="0" indent="0" algn="l" rtl="0">
              <a:lnSpc>
                <a:spcPct val="100000"/>
              </a:lnSpc>
              <a:spcBef>
                <a:spcPts val="4000"/>
              </a:spcBef>
              <a:spcAft>
                <a:spcPts val="0"/>
              </a:spcAft>
              <a:buNone/>
            </a:pPr>
            <a:endParaRPr sz="1900" dirty="0">
              <a:latin typeface="Calibri"/>
              <a:ea typeface="Calibri"/>
              <a:cs typeface="Calibri"/>
              <a:sym typeface="Calibri"/>
            </a:endParaRPr>
          </a:p>
          <a:p>
            <a:pPr marL="0" lvl="0" indent="0" algn="l" rtl="0">
              <a:lnSpc>
                <a:spcPct val="100000"/>
              </a:lnSpc>
              <a:spcBef>
                <a:spcPts val="0"/>
              </a:spcBef>
              <a:spcAft>
                <a:spcPts val="1200"/>
              </a:spcAft>
              <a:buNone/>
            </a:pPr>
            <a:endParaRPr sz="1900"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sz="3120" b="1">
                <a:solidFill>
                  <a:schemeClr val="dk1"/>
                </a:solidFill>
              </a:rPr>
              <a:t>Hur får du bra svar? Bli bra på att prompta</a:t>
            </a:r>
            <a:endParaRPr/>
          </a:p>
        </p:txBody>
      </p:sp>
      <p:sp>
        <p:nvSpPr>
          <p:cNvPr id="114" name="Google Shape;114;p20"/>
          <p:cNvSpPr txBox="1">
            <a:spLocks noGrp="1"/>
          </p:cNvSpPr>
          <p:nvPr>
            <p:ph type="body" idx="1"/>
          </p:nvPr>
        </p:nvSpPr>
        <p:spPr>
          <a:xfrm>
            <a:off x="852275" y="1525100"/>
            <a:ext cx="3386700" cy="3200400"/>
          </a:xfrm>
          <a:prstGeom prst="rect">
            <a:avLst/>
          </a:prstGeom>
        </p:spPr>
        <p:txBody>
          <a:bodyPr spcFirstLastPara="1" wrap="square" lIns="91425" tIns="91425" rIns="91425" bIns="91425" anchor="t" anchorCtr="0">
            <a:normAutofit/>
          </a:bodyPr>
          <a:lstStyle/>
          <a:p>
            <a:pPr marL="457200" lvl="0" indent="0" algn="l" rtl="0">
              <a:spcBef>
                <a:spcPts val="4000"/>
              </a:spcBef>
              <a:spcAft>
                <a:spcPts val="0"/>
              </a:spcAft>
              <a:buNone/>
            </a:pPr>
            <a:br>
              <a:rPr lang="sv" sz="4407">
                <a:solidFill>
                  <a:srgbClr val="000000"/>
                </a:solidFill>
                <a:latin typeface="Calibri"/>
                <a:ea typeface="Calibri"/>
                <a:cs typeface="Calibri"/>
                <a:sym typeface="Calibri"/>
              </a:rPr>
            </a:br>
            <a:endParaRPr sz="4407">
              <a:solidFill>
                <a:srgbClr val="000000"/>
              </a:solidFill>
              <a:latin typeface="Calibri"/>
              <a:ea typeface="Calibri"/>
              <a:cs typeface="Calibri"/>
              <a:sym typeface="Calibri"/>
            </a:endParaRPr>
          </a:p>
          <a:p>
            <a:pPr marL="457200" lvl="0" indent="0" algn="l" rtl="0">
              <a:spcBef>
                <a:spcPts val="0"/>
              </a:spcBef>
              <a:spcAft>
                <a:spcPts val="1200"/>
              </a:spcAft>
              <a:buNone/>
            </a:pPr>
            <a:endParaRPr/>
          </a:p>
        </p:txBody>
      </p:sp>
      <p:sp>
        <p:nvSpPr>
          <p:cNvPr id="115" name="Google Shape;115;p20"/>
          <p:cNvSpPr txBox="1"/>
          <p:nvPr/>
        </p:nvSpPr>
        <p:spPr>
          <a:xfrm>
            <a:off x="735291" y="1418375"/>
            <a:ext cx="3101418" cy="33438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1200"/>
              </a:spcBef>
              <a:spcAft>
                <a:spcPts val="0"/>
              </a:spcAft>
              <a:buNone/>
            </a:pPr>
            <a:r>
              <a:rPr lang="sv" sz="1800" b="1" dirty="0">
                <a:latin typeface="Calibri"/>
                <a:ea typeface="Calibri"/>
                <a:cs typeface="Calibri"/>
                <a:sym typeface="Calibri"/>
              </a:rPr>
              <a:t>En prompt är en instruktion till en AI. </a:t>
            </a:r>
            <a:endParaRPr sz="1800" b="1" dirty="0">
              <a:latin typeface="Calibri"/>
              <a:ea typeface="Calibri"/>
              <a:cs typeface="Calibri"/>
              <a:sym typeface="Calibri"/>
            </a:endParaRPr>
          </a:p>
          <a:p>
            <a:pPr marL="0" lvl="0" indent="0" algn="l" rtl="0">
              <a:lnSpc>
                <a:spcPct val="115000"/>
              </a:lnSpc>
              <a:spcBef>
                <a:spcPts val="1200"/>
              </a:spcBef>
              <a:spcAft>
                <a:spcPts val="0"/>
              </a:spcAft>
              <a:buNone/>
            </a:pPr>
            <a:r>
              <a:rPr lang="sv" sz="1800" dirty="0">
                <a:latin typeface="Calibri"/>
                <a:ea typeface="Calibri"/>
                <a:cs typeface="Calibri"/>
                <a:sym typeface="Calibri"/>
              </a:rPr>
              <a:t>Att prompta betyder att skriva eller säga något till en AI för att få den att göra något för dig. </a:t>
            </a:r>
            <a:endParaRPr sz="1800" dirty="0">
              <a:latin typeface="Calibri"/>
              <a:ea typeface="Calibri"/>
              <a:cs typeface="Calibri"/>
              <a:sym typeface="Calibri"/>
            </a:endParaRPr>
          </a:p>
          <a:p>
            <a:pPr marL="0" lvl="0" indent="0" algn="l" rtl="0">
              <a:lnSpc>
                <a:spcPct val="115000"/>
              </a:lnSpc>
              <a:spcBef>
                <a:spcPts val="1200"/>
              </a:spcBef>
              <a:spcAft>
                <a:spcPts val="1200"/>
              </a:spcAft>
              <a:buNone/>
            </a:pPr>
            <a:endParaRPr dirty="0"/>
          </a:p>
        </p:txBody>
      </p:sp>
      <p:sp>
        <p:nvSpPr>
          <p:cNvPr id="116" name="Google Shape;116;p20"/>
          <p:cNvSpPr txBox="1"/>
          <p:nvPr/>
        </p:nvSpPr>
        <p:spPr>
          <a:xfrm>
            <a:off x="4238975" y="1213925"/>
            <a:ext cx="3773700" cy="4148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600"/>
              </a:spcBef>
              <a:spcAft>
                <a:spcPts val="0"/>
              </a:spcAft>
              <a:buNone/>
            </a:pPr>
            <a:endParaRPr sz="1900" b="1" dirty="0">
              <a:solidFill>
                <a:srgbClr val="080809"/>
              </a:solidFill>
              <a:highlight>
                <a:schemeClr val="lt1"/>
              </a:highlight>
              <a:latin typeface="Calibri"/>
              <a:ea typeface="Calibri"/>
              <a:cs typeface="Calibri"/>
              <a:sym typeface="Calibri"/>
            </a:endParaRPr>
          </a:p>
          <a:p>
            <a:pPr marL="457200" lvl="0" indent="-349250" algn="l" rtl="0">
              <a:lnSpc>
                <a:spcPct val="115000"/>
              </a:lnSpc>
              <a:spcBef>
                <a:spcPts val="1200"/>
              </a:spcBef>
              <a:spcAft>
                <a:spcPts val="0"/>
              </a:spcAft>
              <a:buSzPts val="1900"/>
              <a:buFont typeface="Calibri"/>
              <a:buChar char="●"/>
            </a:pPr>
            <a:r>
              <a:rPr lang="sv" sz="1900" dirty="0">
                <a:solidFill>
                  <a:srgbClr val="080809"/>
                </a:solidFill>
                <a:highlight>
                  <a:schemeClr val="lt1"/>
                </a:highlight>
                <a:latin typeface="Calibri"/>
                <a:ea typeface="Calibri"/>
                <a:cs typeface="Calibri"/>
                <a:sym typeface="Calibri"/>
              </a:rPr>
              <a:t>Uttryck dig som du tänker – det behöver inte vara perfekt, det går bra att stava fel</a:t>
            </a:r>
            <a:br>
              <a:rPr lang="sv" sz="1900" dirty="0">
                <a:solidFill>
                  <a:srgbClr val="080809"/>
                </a:solidFill>
                <a:highlight>
                  <a:schemeClr val="lt1"/>
                </a:highlight>
                <a:latin typeface="Calibri"/>
                <a:ea typeface="Calibri"/>
                <a:cs typeface="Calibri"/>
                <a:sym typeface="Calibri"/>
              </a:rPr>
            </a:br>
            <a:endParaRPr sz="1900" dirty="0">
              <a:solidFill>
                <a:srgbClr val="080809"/>
              </a:solidFill>
              <a:highlight>
                <a:schemeClr val="lt1"/>
              </a:highlight>
              <a:latin typeface="Calibri"/>
              <a:ea typeface="Calibri"/>
              <a:cs typeface="Calibri"/>
              <a:sym typeface="Calibri"/>
            </a:endParaRPr>
          </a:p>
          <a:p>
            <a:pPr marL="457200" lvl="0" indent="-349250" algn="l" rtl="0">
              <a:lnSpc>
                <a:spcPct val="115000"/>
              </a:lnSpc>
              <a:spcBef>
                <a:spcPts val="0"/>
              </a:spcBef>
              <a:spcAft>
                <a:spcPts val="0"/>
              </a:spcAft>
              <a:buSzPts val="1900"/>
              <a:buFont typeface="Calibri"/>
              <a:buChar char="●"/>
            </a:pPr>
            <a:r>
              <a:rPr lang="sv" sz="1900" dirty="0">
                <a:solidFill>
                  <a:srgbClr val="080809"/>
                </a:solidFill>
                <a:highlight>
                  <a:schemeClr val="lt1"/>
                </a:highlight>
                <a:latin typeface="Calibri"/>
                <a:ea typeface="Calibri"/>
                <a:cs typeface="Calibri"/>
                <a:sym typeface="Calibri"/>
              </a:rPr>
              <a:t>Var tydlig med vad du vill ha</a:t>
            </a:r>
            <a:br>
              <a:rPr lang="sv" sz="1900" dirty="0">
                <a:solidFill>
                  <a:srgbClr val="080809"/>
                </a:solidFill>
                <a:highlight>
                  <a:schemeClr val="lt1"/>
                </a:highlight>
                <a:latin typeface="Calibri"/>
                <a:ea typeface="Calibri"/>
                <a:cs typeface="Calibri"/>
                <a:sym typeface="Calibri"/>
              </a:rPr>
            </a:br>
            <a:endParaRPr sz="1900" dirty="0">
              <a:solidFill>
                <a:srgbClr val="080809"/>
              </a:solidFill>
              <a:highlight>
                <a:schemeClr val="lt1"/>
              </a:highlight>
              <a:latin typeface="Calibri"/>
              <a:ea typeface="Calibri"/>
              <a:cs typeface="Calibri"/>
              <a:sym typeface="Calibri"/>
            </a:endParaRPr>
          </a:p>
          <a:p>
            <a:pPr marL="457200" lvl="0" indent="-349250" algn="l" rtl="0">
              <a:lnSpc>
                <a:spcPct val="115000"/>
              </a:lnSpc>
              <a:spcBef>
                <a:spcPts val="0"/>
              </a:spcBef>
              <a:spcAft>
                <a:spcPts val="0"/>
              </a:spcAft>
              <a:buSzPts val="1900"/>
              <a:buFont typeface="Calibri"/>
              <a:buChar char="●"/>
            </a:pPr>
            <a:r>
              <a:rPr lang="sv" sz="1900" dirty="0">
                <a:solidFill>
                  <a:srgbClr val="080809"/>
                </a:solidFill>
                <a:highlight>
                  <a:schemeClr val="lt1"/>
                </a:highlight>
                <a:latin typeface="Calibri"/>
                <a:ea typeface="Calibri"/>
                <a:cs typeface="Calibri"/>
                <a:sym typeface="Calibri"/>
              </a:rPr>
              <a:t>Fortsätt att konversera, be om exempel, förklaringar, omskrivningar</a:t>
            </a:r>
            <a:endParaRPr sz="1900" dirty="0">
              <a:solidFill>
                <a:srgbClr val="080809"/>
              </a:solidFill>
              <a:highlight>
                <a:schemeClr val="lt1"/>
              </a:highlight>
              <a:latin typeface="Calibri"/>
              <a:ea typeface="Calibri"/>
              <a:cs typeface="Calibri"/>
              <a:sym typeface="Calibri"/>
            </a:endParaRPr>
          </a:p>
          <a:p>
            <a:pPr marL="0" lvl="0" indent="0" algn="l" rtl="0">
              <a:lnSpc>
                <a:spcPct val="115000"/>
              </a:lnSpc>
              <a:spcBef>
                <a:spcPts val="1200"/>
              </a:spcBef>
              <a:spcAft>
                <a:spcPts val="0"/>
              </a:spcAft>
              <a:buNone/>
            </a:pPr>
            <a:endParaRPr sz="1900" b="1" dirty="0">
              <a:solidFill>
                <a:srgbClr val="080809"/>
              </a:solidFill>
              <a:highlight>
                <a:schemeClr val="lt1"/>
              </a:highlight>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sv" sz="3120" b="1">
                <a:solidFill>
                  <a:schemeClr val="dk1"/>
                </a:solidFill>
              </a:rPr>
              <a:t>Bli bra på att prompta</a:t>
            </a:r>
            <a:endParaRPr/>
          </a:p>
        </p:txBody>
      </p:sp>
      <p:sp>
        <p:nvSpPr>
          <p:cNvPr id="122" name="Google Shape;122;p21"/>
          <p:cNvSpPr txBox="1">
            <a:spLocks noGrp="1"/>
          </p:cNvSpPr>
          <p:nvPr>
            <p:ph type="body" idx="1"/>
          </p:nvPr>
        </p:nvSpPr>
        <p:spPr>
          <a:xfrm>
            <a:off x="852275" y="1525100"/>
            <a:ext cx="3386700" cy="3200400"/>
          </a:xfrm>
          <a:prstGeom prst="rect">
            <a:avLst/>
          </a:prstGeom>
        </p:spPr>
        <p:txBody>
          <a:bodyPr spcFirstLastPara="1" wrap="square" lIns="91425" tIns="91425" rIns="91425" bIns="91425" anchor="t" anchorCtr="0">
            <a:normAutofit/>
          </a:bodyPr>
          <a:lstStyle/>
          <a:p>
            <a:pPr marL="457200" lvl="0" indent="0" algn="l" rtl="0">
              <a:spcBef>
                <a:spcPts val="4000"/>
              </a:spcBef>
              <a:spcAft>
                <a:spcPts val="0"/>
              </a:spcAft>
              <a:buNone/>
            </a:pPr>
            <a:br>
              <a:rPr lang="sv" sz="4407">
                <a:solidFill>
                  <a:srgbClr val="000000"/>
                </a:solidFill>
                <a:latin typeface="Calibri"/>
                <a:ea typeface="Calibri"/>
                <a:cs typeface="Calibri"/>
                <a:sym typeface="Calibri"/>
              </a:rPr>
            </a:br>
            <a:endParaRPr sz="4407">
              <a:solidFill>
                <a:srgbClr val="000000"/>
              </a:solidFill>
              <a:latin typeface="Calibri"/>
              <a:ea typeface="Calibri"/>
              <a:cs typeface="Calibri"/>
              <a:sym typeface="Calibri"/>
            </a:endParaRPr>
          </a:p>
          <a:p>
            <a:pPr marL="457200" lvl="0" indent="0" algn="l" rtl="0">
              <a:spcBef>
                <a:spcPts val="0"/>
              </a:spcBef>
              <a:spcAft>
                <a:spcPts val="1200"/>
              </a:spcAft>
              <a:buNone/>
            </a:pPr>
            <a:endParaRPr/>
          </a:p>
        </p:txBody>
      </p:sp>
      <p:sp>
        <p:nvSpPr>
          <p:cNvPr id="123" name="Google Shape;123;p21"/>
          <p:cNvSpPr txBox="1"/>
          <p:nvPr/>
        </p:nvSpPr>
        <p:spPr>
          <a:xfrm>
            <a:off x="460050" y="1531850"/>
            <a:ext cx="8458200" cy="3216300"/>
          </a:xfrm>
          <a:prstGeom prst="rect">
            <a:avLst/>
          </a:prstGeom>
          <a:noFill/>
          <a:ln>
            <a:noFill/>
          </a:ln>
        </p:spPr>
        <p:txBody>
          <a:bodyPr spcFirstLastPara="1" wrap="square" lIns="91425" tIns="91425" rIns="91425" bIns="91425" anchor="t" anchorCtr="0">
            <a:spAutoFit/>
          </a:bodyPr>
          <a:lstStyle/>
          <a:p>
            <a:pPr marL="0" lvl="0" indent="457200" algn="l" rtl="0">
              <a:lnSpc>
                <a:spcPct val="115000"/>
              </a:lnSpc>
              <a:spcBef>
                <a:spcPts val="600"/>
              </a:spcBef>
              <a:spcAft>
                <a:spcPts val="0"/>
              </a:spcAft>
              <a:buNone/>
            </a:pPr>
            <a:r>
              <a:rPr lang="sv" sz="2100" b="1" dirty="0">
                <a:solidFill>
                  <a:srgbClr val="080809"/>
                </a:solidFill>
                <a:highlight>
                  <a:schemeClr val="lt1"/>
                </a:highlight>
              </a:rPr>
              <a:t>Roll</a:t>
            </a:r>
            <a:endParaRPr sz="2100" b="1" dirty="0">
              <a:solidFill>
                <a:srgbClr val="080809"/>
              </a:solidFill>
              <a:highlight>
                <a:schemeClr val="lt1"/>
              </a:highlight>
            </a:endParaRPr>
          </a:p>
          <a:p>
            <a:pPr marL="0" lvl="0" indent="457200" algn="l" rtl="0">
              <a:lnSpc>
                <a:spcPct val="115000"/>
              </a:lnSpc>
              <a:spcBef>
                <a:spcPts val="600"/>
              </a:spcBef>
              <a:spcAft>
                <a:spcPts val="0"/>
              </a:spcAft>
              <a:buNone/>
            </a:pPr>
            <a:r>
              <a:rPr lang="sv" dirty="0">
                <a:solidFill>
                  <a:srgbClr val="080809"/>
                </a:solidFill>
                <a:highlight>
                  <a:schemeClr val="lt1"/>
                </a:highlight>
              </a:rPr>
              <a:t>Vem ska AI:n låtsas vara? Skriv exempelvis vilket yrke AI:n ska agera som: "Du är kommunikatör."</a:t>
            </a:r>
            <a:endParaRPr dirty="0">
              <a:solidFill>
                <a:srgbClr val="080809"/>
              </a:solidFill>
              <a:highlight>
                <a:schemeClr val="lt1"/>
              </a:highlight>
            </a:endParaRPr>
          </a:p>
          <a:p>
            <a:pPr marL="457200" lvl="0" indent="457200" algn="l" rtl="0">
              <a:lnSpc>
                <a:spcPct val="115000"/>
              </a:lnSpc>
              <a:spcBef>
                <a:spcPts val="600"/>
              </a:spcBef>
              <a:spcAft>
                <a:spcPts val="0"/>
              </a:spcAft>
              <a:buNone/>
            </a:pPr>
            <a:r>
              <a:rPr lang="sv" sz="2100" b="1" dirty="0">
                <a:solidFill>
                  <a:srgbClr val="080809"/>
                </a:solidFill>
                <a:highlight>
                  <a:schemeClr val="lt1"/>
                </a:highlight>
              </a:rPr>
              <a:t>Uppgift</a:t>
            </a:r>
            <a:endParaRPr sz="2100" b="1" dirty="0">
              <a:solidFill>
                <a:srgbClr val="080809"/>
              </a:solidFill>
              <a:highlight>
                <a:schemeClr val="lt1"/>
              </a:highlight>
            </a:endParaRPr>
          </a:p>
          <a:p>
            <a:pPr marL="914400" lvl="0" indent="0" algn="l" rtl="0">
              <a:lnSpc>
                <a:spcPct val="115000"/>
              </a:lnSpc>
              <a:spcBef>
                <a:spcPts val="600"/>
              </a:spcBef>
              <a:spcAft>
                <a:spcPts val="0"/>
              </a:spcAft>
              <a:buNone/>
            </a:pPr>
            <a:r>
              <a:rPr lang="sv" dirty="0">
                <a:solidFill>
                  <a:srgbClr val="080809"/>
                </a:solidFill>
                <a:highlight>
                  <a:schemeClr val="lt1"/>
                </a:highlight>
              </a:rPr>
              <a:t>Vad ska AI:n göra? Var tydlig med vad du vill få hjälp med. Exempel: "Skriv ett inlägg till Facebook om att skriva bra promptar."</a:t>
            </a:r>
            <a:endParaRPr sz="1900" b="1" dirty="0">
              <a:solidFill>
                <a:srgbClr val="080809"/>
              </a:solidFill>
              <a:highlight>
                <a:schemeClr val="lt1"/>
              </a:highlight>
            </a:endParaRPr>
          </a:p>
          <a:p>
            <a:pPr marL="1371600" lvl="0" indent="457200" algn="l" rtl="0">
              <a:lnSpc>
                <a:spcPct val="115000"/>
              </a:lnSpc>
              <a:spcBef>
                <a:spcPts val="600"/>
              </a:spcBef>
              <a:spcAft>
                <a:spcPts val="0"/>
              </a:spcAft>
              <a:buNone/>
            </a:pPr>
            <a:r>
              <a:rPr lang="sv" sz="2100" b="1" dirty="0">
                <a:solidFill>
                  <a:srgbClr val="080809"/>
                </a:solidFill>
                <a:highlight>
                  <a:schemeClr val="lt1"/>
                </a:highlight>
              </a:rPr>
              <a:t>Format </a:t>
            </a:r>
            <a:endParaRPr sz="2100" b="1" dirty="0">
              <a:solidFill>
                <a:srgbClr val="080809"/>
              </a:solidFill>
              <a:highlight>
                <a:schemeClr val="lt1"/>
              </a:highlight>
            </a:endParaRPr>
          </a:p>
          <a:p>
            <a:pPr marL="1828800" lvl="0" indent="0" algn="l" rtl="0">
              <a:lnSpc>
                <a:spcPct val="115000"/>
              </a:lnSpc>
              <a:spcBef>
                <a:spcPts val="600"/>
              </a:spcBef>
              <a:spcAft>
                <a:spcPts val="0"/>
              </a:spcAft>
              <a:buNone/>
            </a:pPr>
            <a:r>
              <a:rPr lang="sv" dirty="0">
                <a:solidFill>
                  <a:srgbClr val="080809"/>
                </a:solidFill>
                <a:highlight>
                  <a:schemeClr val="lt1"/>
                </a:highlight>
              </a:rPr>
              <a:t>Hur ska svaret vara? Skriv gärna vem som ska läsa svaret, hur det ska kännas, vilket format det ska ha eller hur långt det ska vara. Exempel: "Skriv för en person som inte har använt AI så mycket. Skriv på enkel svenska. </a:t>
            </a:r>
            <a:r>
              <a:rPr lang="sv" sz="1900" dirty="0">
                <a:solidFill>
                  <a:srgbClr val="080809"/>
                </a:solidFill>
                <a:highlight>
                  <a:schemeClr val="lt1"/>
                </a:highlight>
              </a:rPr>
              <a:t>"</a:t>
            </a:r>
            <a:endParaRPr sz="1900" dirty="0">
              <a:solidFill>
                <a:srgbClr val="080809"/>
              </a:solidFill>
              <a:highlight>
                <a:schemeClr val="lt1"/>
              </a:highlight>
            </a:endParaRPr>
          </a:p>
        </p:txBody>
      </p:sp>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2169</Words>
  <Application>Microsoft Macintosh PowerPoint</Application>
  <PresentationFormat>Bildspel på skärmen (16:9)</PresentationFormat>
  <Paragraphs>247</Paragraphs>
  <Slides>20</Slides>
  <Notes>20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20</vt:i4>
      </vt:variant>
    </vt:vector>
  </HeadingPairs>
  <TitlesOfParts>
    <vt:vector size="26" baseType="lpstr">
      <vt:lpstr>Source Code Pro</vt:lpstr>
      <vt:lpstr>Oswald</vt:lpstr>
      <vt:lpstr>Arial</vt:lpstr>
      <vt:lpstr>Times New Roman</vt:lpstr>
      <vt:lpstr>Calibri</vt:lpstr>
      <vt:lpstr>Modern Writer</vt:lpstr>
      <vt:lpstr>ChatGPT i rådsarbetet</vt:lpstr>
      <vt:lpstr>Upplägg av kvällens workshop</vt:lpstr>
      <vt:lpstr>Vad är AI egentligen?</vt:lpstr>
      <vt:lpstr>Varför är generativ AI viktigt?</vt:lpstr>
      <vt:lpstr>AI i påverkansarbetet</vt:lpstr>
      <vt:lpstr>ChatGPT i rådsarbetet</vt:lpstr>
      <vt:lpstr>Etik och integritet </vt:lpstr>
      <vt:lpstr>Hur får du bra svar? Bli bra på att prompta</vt:lpstr>
      <vt:lpstr>Bli bra på att prompta</vt:lpstr>
      <vt:lpstr>ChatGPT  </vt:lpstr>
      <vt:lpstr>ChatGPT som app i telefonen</vt:lpstr>
      <vt:lpstr>Exempel 1. i ChatGPT</vt:lpstr>
      <vt:lpstr>Exempel 2. </vt:lpstr>
      <vt:lpstr>Exempel 3. </vt:lpstr>
      <vt:lpstr>Exempel 4. </vt:lpstr>
      <vt:lpstr>Exempel 5. </vt:lpstr>
      <vt:lpstr>Exempel 6. </vt:lpstr>
      <vt:lpstr>Testa själva! </vt:lpstr>
      <vt:lpstr>Gruppdiskussion</vt:lpstr>
      <vt:lpstr>Tack för ikväll!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Marian Bergroth</cp:lastModifiedBy>
  <cp:revision>2</cp:revision>
  <dcterms:modified xsi:type="dcterms:W3CDTF">2025-06-03T09:52:18Z</dcterms:modified>
</cp:coreProperties>
</file>